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458" r:id="rId2"/>
    <p:sldId id="459" r:id="rId3"/>
    <p:sldId id="460" r:id="rId4"/>
    <p:sldId id="470" r:id="rId5"/>
    <p:sldId id="461" r:id="rId6"/>
    <p:sldId id="462" r:id="rId7"/>
    <p:sldId id="463" r:id="rId8"/>
    <p:sldId id="464" r:id="rId9"/>
    <p:sldId id="465" r:id="rId10"/>
    <p:sldId id="466" r:id="rId11"/>
    <p:sldId id="467" r:id="rId12"/>
    <p:sldId id="468" r:id="rId13"/>
    <p:sldId id="342" r:id="rId14"/>
    <p:sldId id="443" r:id="rId15"/>
  </p:sldIdLst>
  <p:sldSz cx="9144000" cy="5143500" type="screen16x9"/>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7">
          <p15:clr>
            <a:srgbClr val="A4A3A4"/>
          </p15:clr>
        </p15:guide>
        <p15:guide id="2" orient="horz" pos="1152">
          <p15:clr>
            <a:srgbClr val="A4A3A4"/>
          </p15:clr>
        </p15:guide>
        <p15:guide id="3" orient="horz" pos="2833">
          <p15:clr>
            <a:srgbClr val="A4A3A4"/>
          </p15:clr>
        </p15:guide>
        <p15:guide id="4" orient="horz" pos="2107">
          <p15:clr>
            <a:srgbClr val="A4A3A4"/>
          </p15:clr>
        </p15:guide>
        <p15:guide id="5" pos="361">
          <p15:clr>
            <a:srgbClr val="A4A3A4"/>
          </p15:clr>
        </p15:guide>
        <p15:guide id="6" pos="4298">
          <p15:clr>
            <a:srgbClr val="A4A3A4"/>
          </p15:clr>
        </p15:guide>
        <p15:guide id="7" pos="5594">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30"/>
    <a:srgbClr val="4D4D4D"/>
    <a:srgbClr val="D52B1E"/>
    <a:srgbClr val="00A599"/>
    <a:srgbClr val="C50084"/>
    <a:srgbClr val="FFA100"/>
    <a:srgbClr val="6A813B"/>
    <a:srgbClr val="AAA38E"/>
    <a:srgbClr val="BEC5C2"/>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C09C39-9CE5-446E-AEAF-915892A51F0D}">
  <a:tblStyle styleId="{3FD0621C-DD2D-4F94-8DB7-DDE1EBF4787F}" styleName="HL_Table_1">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3CC09C39-9CE5-446E-AEAF-915892A51F0D}" styleName="HL_Table_2">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band1H>
      <a:tcTxStyle b="off" i="off">
        <a:fontRef idx="major"/>
        <a:schemeClr val="tx1"/>
      </a:tcTxStyle>
      <a:tcStyle>
        <a:tcBdr/>
        <a:fill>
          <a:noFill/>
        </a:fill>
      </a:tcStyle>
    </a:band1H>
    <a:band2H>
      <a:tcTxStyle b="off" i="off">
        <a:fontRef idx="major"/>
        <a:schemeClr val="tx1"/>
      </a:tcTxStyle>
      <a:tcStyle>
        <a:tcBdr/>
        <a:fill>
          <a:solidFill>
            <a:schemeClr val="phClr">
              <a:alpha val="10000"/>
            </a:schemeClr>
          </a:solidFill>
        </a:fill>
      </a:tcStyle>
    </a:band2H>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06" autoAdjust="0"/>
  </p:normalViewPr>
  <p:slideViewPr>
    <p:cSldViewPr snapToGrid="0">
      <p:cViewPr varScale="1">
        <p:scale>
          <a:sx n="88" d="100"/>
          <a:sy n="88" d="100"/>
        </p:scale>
        <p:origin x="684" y="64"/>
      </p:cViewPr>
      <p:guideLst>
        <p:guide orient="horz" pos="887"/>
        <p:guide orient="horz" pos="1152"/>
        <p:guide orient="horz" pos="2833"/>
        <p:guide orient="horz" pos="2107"/>
        <p:guide pos="361"/>
        <p:guide pos="4298"/>
        <p:guide pos="559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12" y="-90"/>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ACABF49-9B2B-494E-A5E7-FC5144A0097E}" type="datetimeFigureOut">
              <a:rPr lang="en-GB" smtClean="0"/>
              <a:t>13/07/2021</a:t>
            </a:fld>
            <a:endParaRPr lang="en-GB" dirty="0"/>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dirty="0"/>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8A40E5E-7EA0-4B84-84B8-AA0E637BE4F2}" type="datetimeFigureOut">
              <a:rPr lang="en-GB" smtClean="0"/>
              <a:t>13/07/2021</a:t>
            </a:fld>
            <a:endParaRPr lang="en-GB" dirty="0"/>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dirty="0"/>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A93497-DD6C-4E8D-8933-71AF6242EF67}" type="slidenum">
              <a:rPr lang="en-GB" smtClean="0"/>
              <a:t>14</a:t>
            </a:fld>
            <a:endParaRPr lang="en-GB" dirty="0"/>
          </a:p>
        </p:txBody>
      </p:sp>
    </p:spTree>
    <p:extLst>
      <p:ext uri="{BB962C8B-B14F-4D97-AF65-F5344CB8AC3E}">
        <p14:creationId xmlns:p14="http://schemas.microsoft.com/office/powerpoint/2010/main" val="410403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1" descr="06411 Firmwide PPT_images covers 02 T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867"/>
            <a:ext cx="9210244" cy="5185367"/>
          </a:xfrm>
          <a:prstGeom prst="rect">
            <a:avLst/>
          </a:prstGeom>
        </p:spPr>
      </p:pic>
      <p:sp>
        <p:nvSpPr>
          <p:cNvPr id="11"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12"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3"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4"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5"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3167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ready for Picture">
    <p:spTree>
      <p:nvGrpSpPr>
        <p:cNvPr id="1" name=""/>
        <p:cNvGrpSpPr/>
        <p:nvPr/>
      </p:nvGrpSpPr>
      <p:grpSpPr>
        <a:xfrm>
          <a:off x="0" y="0"/>
          <a:ext cx="0" cy="0"/>
          <a:chOff x="0" y="0"/>
          <a:chExt cx="0" cy="0"/>
        </a:xfrm>
      </p:grpSpPr>
      <p:pic>
        <p:nvPicPr>
          <p:cNvPr id="4" name="Picture 3" descr="06411 Firmwide PPT_images covers 01 TW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445"/>
            <a:ext cx="9246793" cy="5205945"/>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72776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Slide ready for Picture">
    <p:spTree>
      <p:nvGrpSpPr>
        <p:cNvPr id="1" name=""/>
        <p:cNvGrpSpPr/>
        <p:nvPr/>
      </p:nvGrpSpPr>
      <p:grpSpPr>
        <a:xfrm>
          <a:off x="0" y="0"/>
          <a:ext cx="0" cy="0"/>
          <a:chOff x="0" y="0"/>
          <a:chExt cx="0" cy="0"/>
        </a:xfrm>
      </p:grpSpPr>
      <p:pic>
        <p:nvPicPr>
          <p:cNvPr id="2" name="Picture 1" descr="06411 Firmwide PPT_images covers 01 TW8.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25669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ready for Picture">
    <p:spTree>
      <p:nvGrpSpPr>
        <p:cNvPr id="1" name=""/>
        <p:cNvGrpSpPr/>
        <p:nvPr/>
      </p:nvGrpSpPr>
      <p:grpSpPr>
        <a:xfrm>
          <a:off x="0" y="0"/>
          <a:ext cx="0" cy="0"/>
          <a:chOff x="0" y="0"/>
          <a:chExt cx="0" cy="0"/>
        </a:xfrm>
      </p:grpSpPr>
      <p:pic>
        <p:nvPicPr>
          <p:cNvPr id="4" name="Picture 3" descr="06411 Firmwide PPT_images covers 01 TW9.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4" y="-4572"/>
            <a:ext cx="9144000" cy="5148072"/>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16938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Title Slide ready for Picture">
    <p:spTree>
      <p:nvGrpSpPr>
        <p:cNvPr id="1" name=""/>
        <p:cNvGrpSpPr/>
        <p:nvPr/>
      </p:nvGrpSpPr>
      <p:grpSpPr>
        <a:xfrm>
          <a:off x="0" y="0"/>
          <a:ext cx="0" cy="0"/>
          <a:chOff x="0" y="0"/>
          <a:chExt cx="0" cy="0"/>
        </a:xfrm>
      </p:grpSpPr>
      <p:pic>
        <p:nvPicPr>
          <p:cNvPr id="2" name="Picture 1" descr="06411 Firmwide PPT_images covers 01 TW10.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201454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ready for Picture">
    <p:spTree>
      <p:nvGrpSpPr>
        <p:cNvPr id="1" name=""/>
        <p:cNvGrpSpPr/>
        <p:nvPr/>
      </p:nvGrpSpPr>
      <p:grpSpPr>
        <a:xfrm>
          <a:off x="0" y="0"/>
          <a:ext cx="0" cy="0"/>
          <a:chOff x="0" y="0"/>
          <a:chExt cx="0" cy="0"/>
        </a:xfrm>
      </p:grpSpPr>
      <p:pic>
        <p:nvPicPr>
          <p:cNvPr id="2" name="Picture 1" descr="06411 Firmwide PPT_images covers 01 TW1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867"/>
            <a:ext cx="9210244" cy="5185367"/>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242384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ready for Picture">
    <p:spTree>
      <p:nvGrpSpPr>
        <p:cNvPr id="1" name=""/>
        <p:cNvGrpSpPr/>
        <p:nvPr/>
      </p:nvGrpSpPr>
      <p:grpSpPr>
        <a:xfrm>
          <a:off x="0" y="0"/>
          <a:ext cx="0" cy="0"/>
          <a:chOff x="0" y="0"/>
          <a:chExt cx="0" cy="0"/>
        </a:xfrm>
      </p:grpSpPr>
      <p:pic>
        <p:nvPicPr>
          <p:cNvPr id="2" name="Picture 1" descr="06411 Firmwide PPT_images covers 01 TW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157490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ready for Picture">
    <p:spTree>
      <p:nvGrpSpPr>
        <p:cNvPr id="1" name=""/>
        <p:cNvGrpSpPr/>
        <p:nvPr/>
      </p:nvGrpSpPr>
      <p:grpSpPr>
        <a:xfrm>
          <a:off x="0" y="0"/>
          <a:ext cx="0" cy="0"/>
          <a:chOff x="0" y="0"/>
          <a:chExt cx="0" cy="0"/>
        </a:xfrm>
      </p:grpSpPr>
      <p:pic>
        <p:nvPicPr>
          <p:cNvPr id="3" name="Picture 2" descr="06411 Firmwide PPT_images covers 01 TW1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012"/>
            <a:ext cx="9219381" cy="5190512"/>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176962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ready for Picture">
    <p:spTree>
      <p:nvGrpSpPr>
        <p:cNvPr id="1" name=""/>
        <p:cNvGrpSpPr/>
        <p:nvPr/>
      </p:nvGrpSpPr>
      <p:grpSpPr>
        <a:xfrm>
          <a:off x="0" y="0"/>
          <a:ext cx="0" cy="0"/>
          <a:chOff x="0" y="0"/>
          <a:chExt cx="0" cy="0"/>
        </a:xfrm>
      </p:grpSpPr>
      <p:pic>
        <p:nvPicPr>
          <p:cNvPr id="2" name="Picture 1" descr="06411 Firmwide PPT_images covers 01 TW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3600521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Slide ready for Picture">
    <p:spTree>
      <p:nvGrpSpPr>
        <p:cNvPr id="1" name=""/>
        <p:cNvGrpSpPr/>
        <p:nvPr/>
      </p:nvGrpSpPr>
      <p:grpSpPr>
        <a:xfrm>
          <a:off x="0" y="0"/>
          <a:ext cx="0" cy="0"/>
          <a:chOff x="0" y="0"/>
          <a:chExt cx="0" cy="0"/>
        </a:xfrm>
      </p:grpSpPr>
      <p:pic>
        <p:nvPicPr>
          <p:cNvPr id="3" name="Picture 2" descr="06411 Firmwide PPT_images covers 01 TW1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012"/>
            <a:ext cx="9219381" cy="5190512"/>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17696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5676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3" name="Picture 2" descr="06411 Firmwide PPT_images covers 02 TW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867"/>
            <a:ext cx="9210244" cy="5185367"/>
          </a:xfrm>
          <a:prstGeom prst="rect">
            <a:avLst/>
          </a:prstGeom>
        </p:spPr>
      </p:pic>
      <p:sp>
        <p:nvSpPr>
          <p:cNvPr id="4"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5"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6"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40119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328605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890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955591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Left"/>
          <p:cNvSpPr>
            <a:spLocks noGrp="1"/>
          </p:cNvSpPr>
          <p:nvPr>
            <p:ph sz="quarter" idx="12"/>
          </p:nvPr>
        </p:nvSpPr>
        <p:spPr>
          <a:xfrm>
            <a:off x="288000" y="1346400"/>
            <a:ext cx="4068000" cy="349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8690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Left"/>
          <p:cNvSpPr>
            <a:spLocks noGrp="1"/>
          </p:cNvSpPr>
          <p:nvPr>
            <p:ph sz="quarter" idx="18"/>
          </p:nvPr>
        </p:nvSpPr>
        <p:spPr>
          <a:xfrm>
            <a:off x="47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7206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190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6895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a:t>Click icon to add picture</a:t>
            </a:r>
            <a:endParaRPr lang="en-GB" dirty="0"/>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a:t>Click icon to add picture</a:t>
            </a:r>
            <a:endParaRPr lang="en-GB" dirty="0"/>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a:t>Click icon to add picture</a:t>
            </a:r>
            <a:endParaRPr lang="en-GB" dirty="0"/>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a:t>Click icon to add picture</a:t>
            </a:r>
            <a:endParaRPr lang="en-GB" dirty="0"/>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a:t>Click icon to add picture</a:t>
            </a:r>
            <a:endParaRPr lang="en-GB" dirty="0"/>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a:t>Click icon to add picture</a:t>
            </a:r>
            <a:endParaRPr lang="en-GB" dirty="0"/>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a:t>Click icon to add picture</a:t>
            </a:r>
            <a:endParaRPr lang="en-GB" dirty="0"/>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a:t>Click icon to add picture</a:t>
            </a:r>
            <a:endParaRPr lang="en-GB" dirty="0"/>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308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a:t>Click icon to add picture</a:t>
            </a:r>
            <a:endParaRPr lang="en-GB" dirty="0"/>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a:t>Click icon to add picture</a:t>
            </a:r>
            <a:endParaRPr lang="en-GB" dirty="0"/>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a:t>Click icon to add picture</a:t>
            </a:r>
            <a:endParaRPr lang="en-GB" dirty="0"/>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a:t>Click icon to add picture</a:t>
            </a:r>
            <a:endParaRPr lang="en-GB" dirty="0"/>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a:t>Click icon to add picture</a:t>
            </a:r>
            <a:endParaRPr lang="en-GB" dirty="0"/>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a:t>Click icon to add picture</a:t>
            </a:r>
            <a:endParaRPr lang="en-GB" dirty="0"/>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a:t>Click icon to add picture</a:t>
            </a:r>
            <a:endParaRPr lang="en-GB" dirty="0"/>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a:t>Click icon to add picture</a:t>
            </a:r>
            <a:endParaRPr lang="en-GB" dirty="0"/>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590105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a:t>Click icon to add picture</a:t>
            </a:r>
            <a:endParaRPr lang="en-GB" dirty="0"/>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a:t>Click icon to add picture</a:t>
            </a:r>
            <a:endParaRPr lang="en-GB" dirty="0"/>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a:t>Click icon to add picture</a:t>
            </a:r>
            <a:endParaRPr lang="en-GB" dirty="0"/>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a:t>Click icon to add picture</a:t>
            </a:r>
            <a:endParaRPr lang="en-GB" dirty="0"/>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a:t>Click icon to add picture</a:t>
            </a:r>
            <a:endParaRPr lang="en-GB" dirty="0"/>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a:t>Click icon to add picture</a:t>
            </a:r>
            <a:endParaRPr lang="en-GB" dirty="0"/>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a:t>Click icon to add picture</a:t>
            </a:r>
            <a:endParaRPr lang="en-GB" dirty="0"/>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a:t>Click icon to add picture</a:t>
            </a:r>
            <a:endParaRPr lang="en-GB" dirty="0"/>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393329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descr="06411 Firmwide PPT_images covers 02 TW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4"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15"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6"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320620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a:t>Click icon to add picture</a:t>
            </a:r>
            <a:endParaRPr lang="en-GB" dirty="0"/>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a:t>Click icon to add picture</a:t>
            </a:r>
            <a:endParaRPr lang="en-GB" dirty="0"/>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a:t>Click icon to add picture</a:t>
            </a:r>
            <a:endParaRPr lang="en-GB" dirty="0"/>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a:t>Click icon to add picture</a:t>
            </a:r>
            <a:endParaRPr lang="en-GB" dirty="0"/>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a:t>Click icon to add picture</a:t>
            </a:r>
            <a:endParaRPr lang="en-GB" dirty="0"/>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a:t>Click icon to add picture</a:t>
            </a:r>
            <a:endParaRPr lang="en-GB" dirty="0"/>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a:t>Click icon to add picture</a:t>
            </a:r>
            <a:endParaRPr lang="en-GB" dirty="0"/>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a:t>Click icon to add picture</a:t>
            </a:r>
            <a:endParaRPr lang="en-GB" dirty="0"/>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a:t>Click icon to add picture</a:t>
            </a:r>
            <a:endParaRPr lang="en-GB" dirty="0"/>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477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dirty="0">
                <a:solidFill>
                  <a:schemeClr val="accent1"/>
                </a:solidFill>
                <a:latin typeface="+mj-lt"/>
              </a:rPr>
              <a:t>Social Media</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dirty="0">
                <a:solidFill>
                  <a:schemeClr val="accent1"/>
                </a:solidFill>
                <a:latin typeface="+mj-lt"/>
              </a:rPr>
              <a:t>Education</a:t>
            </a: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dirty="0">
                <a:solidFill>
                  <a:schemeClr val="accent1"/>
                </a:solidFill>
                <a:latin typeface="+mj-lt"/>
              </a:rPr>
              <a:t>Areas</a:t>
            </a:r>
            <a:r>
              <a:rPr lang="en-GB" sz="1000" b="1" baseline="0" dirty="0">
                <a:solidFill>
                  <a:schemeClr val="accent1"/>
                </a:solidFill>
                <a:latin typeface="+mj-lt"/>
              </a:rPr>
              <a:t> of focus</a:t>
            </a:r>
            <a:endParaRPr lang="en-GB" sz="1000" b="1" dirty="0">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dirty="0">
                <a:solidFill>
                  <a:schemeClr val="accent6"/>
                </a:solidFill>
                <a:latin typeface="+mj-lt"/>
              </a:rPr>
              <a:t>T</a:t>
            </a:r>
          </a:p>
        </p:txBody>
      </p:sp>
      <p:sp>
        <p:nvSpPr>
          <p:cNvPr id="5" name="Lawyer Picture"/>
          <p:cNvSpPr>
            <a:spLocks noGrp="1" noChangeAspect="1"/>
          </p:cNvSpPr>
          <p:nvPr>
            <p:ph type="pic" sz="quarter" idx="11"/>
          </p:nvPr>
        </p:nvSpPr>
        <p:spPr>
          <a:xfrm>
            <a:off x="6367260" y="735227"/>
            <a:ext cx="1584000" cy="1585278"/>
          </a:xfrm>
        </p:spPr>
        <p:txBody>
          <a:bodyPr/>
          <a:lstStyle/>
          <a:p>
            <a:r>
              <a:rPr lang="en-US"/>
              <a:t>Click icon to add picture</a:t>
            </a:r>
            <a:endParaRPr lang="en-GB" dirty="0"/>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4891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dirty="0">
                <a:solidFill>
                  <a:schemeClr val="accent1"/>
                </a:solidFill>
                <a:latin typeface="+mj-lt"/>
              </a:rPr>
              <a:t>Social Media</a:t>
            </a: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8A618"/>
                </a:solidFill>
                <a:effectLst/>
                <a:uLnTx/>
                <a:uFillTx/>
                <a:latin typeface="Calibri"/>
              </a:rPr>
              <a:t>Areas of Focus</a:t>
            </a: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dirty="0">
                <a:solidFill>
                  <a:schemeClr val="accent6"/>
                </a:solidFill>
                <a:latin typeface="+mj-lt"/>
              </a:rPr>
              <a:t>T</a:t>
            </a: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a:t>Click icon to add picture</a:t>
            </a:r>
            <a:endParaRPr lang="en-GB" dirty="0"/>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dirty="0">
                <a:solidFill>
                  <a:schemeClr val="accent1"/>
                </a:solidFill>
                <a:latin typeface="+mj-lt"/>
              </a:rPr>
              <a:t>Social Media</a:t>
            </a: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dirty="0">
                <a:solidFill>
                  <a:schemeClr val="accent1"/>
                </a:solidFill>
                <a:latin typeface="+mj-lt"/>
              </a:rPr>
              <a:t>Areas</a:t>
            </a:r>
            <a:r>
              <a:rPr lang="en-GB" sz="1000" b="1" baseline="0" dirty="0">
                <a:solidFill>
                  <a:schemeClr val="accent1"/>
                </a:solidFill>
                <a:latin typeface="+mj-lt"/>
              </a:rPr>
              <a:t> of Focus</a:t>
            </a:r>
            <a:endParaRPr lang="en-GB" sz="1000" b="1" dirty="0">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dirty="0">
                <a:solidFill>
                  <a:schemeClr val="accent6"/>
                </a:solidFill>
                <a:latin typeface="+mj-lt"/>
              </a:rPr>
              <a:t>T</a:t>
            </a: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a:t>Click icon to add picture</a:t>
            </a:r>
            <a:endParaRPr lang="en-GB" dirty="0"/>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2840104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9173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7757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2514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0113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54422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14887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433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ready for Picture">
    <p:spTree>
      <p:nvGrpSpPr>
        <p:cNvPr id="1" name=""/>
        <p:cNvGrpSpPr/>
        <p:nvPr/>
      </p:nvGrpSpPr>
      <p:grpSpPr>
        <a:xfrm>
          <a:off x="0" y="0"/>
          <a:ext cx="0" cy="0"/>
          <a:chOff x="0" y="0"/>
          <a:chExt cx="0" cy="0"/>
        </a:xfrm>
      </p:grpSpPr>
      <p:pic>
        <p:nvPicPr>
          <p:cNvPr id="3" name="Picture 2" descr="06411 Firmwide PPT_images covers 01 T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481000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68619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890120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97832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99031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ready for Picture">
    <p:spTree>
      <p:nvGrpSpPr>
        <p:cNvPr id="1" name=""/>
        <p:cNvGrpSpPr/>
        <p:nvPr/>
      </p:nvGrpSpPr>
      <p:grpSpPr>
        <a:xfrm>
          <a:off x="0" y="0"/>
          <a:ext cx="0" cy="0"/>
          <a:chOff x="0" y="0"/>
          <a:chExt cx="0" cy="0"/>
        </a:xfrm>
      </p:grpSpPr>
      <p:pic>
        <p:nvPicPr>
          <p:cNvPr id="4" name="Picture 3" descr="06411 Firmwide PPT_images covers 01 TW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60" y="-46298"/>
            <a:ext cx="9218113" cy="5189798"/>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16109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ready for Picture">
    <p:spTree>
      <p:nvGrpSpPr>
        <p:cNvPr id="1" name=""/>
        <p:cNvGrpSpPr/>
        <p:nvPr/>
      </p:nvGrpSpPr>
      <p:grpSpPr>
        <a:xfrm>
          <a:off x="0" y="0"/>
          <a:ext cx="0" cy="0"/>
          <a:chOff x="0" y="0"/>
          <a:chExt cx="0" cy="0"/>
        </a:xfrm>
      </p:grpSpPr>
      <p:pic>
        <p:nvPicPr>
          <p:cNvPr id="3" name="Picture 2" descr="06411 Firmwide PPT_images covers 01 TW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48100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ready for Picture">
    <p:spTree>
      <p:nvGrpSpPr>
        <p:cNvPr id="1" name=""/>
        <p:cNvGrpSpPr/>
        <p:nvPr/>
      </p:nvGrpSpPr>
      <p:grpSpPr>
        <a:xfrm>
          <a:off x="0" y="0"/>
          <a:ext cx="0" cy="0"/>
          <a:chOff x="0" y="0"/>
          <a:chExt cx="0" cy="0"/>
        </a:xfrm>
      </p:grpSpPr>
      <p:pic>
        <p:nvPicPr>
          <p:cNvPr id="3" name="Picture 2" descr="06411 Firmwide PPT_images covers 01 TW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4" y="0"/>
            <a:ext cx="9135879"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57199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ready for Picture">
    <p:spTree>
      <p:nvGrpSpPr>
        <p:cNvPr id="1" name=""/>
        <p:cNvGrpSpPr/>
        <p:nvPr/>
      </p:nvGrpSpPr>
      <p:grpSpPr>
        <a:xfrm>
          <a:off x="0" y="0"/>
          <a:ext cx="0" cy="0"/>
          <a:chOff x="0" y="0"/>
          <a:chExt cx="0" cy="0"/>
        </a:xfrm>
      </p:grpSpPr>
      <p:pic>
        <p:nvPicPr>
          <p:cNvPr id="2" name="Picture 1" descr="06411 Firmwide PPT_images covers 01 TW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7012"/>
            <a:ext cx="9219381" cy="5190512"/>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7277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Slide ready for Picture">
    <p:spTree>
      <p:nvGrpSpPr>
        <p:cNvPr id="1" name=""/>
        <p:cNvGrpSpPr/>
        <p:nvPr/>
      </p:nvGrpSpPr>
      <p:grpSpPr>
        <a:xfrm>
          <a:off x="0" y="0"/>
          <a:ext cx="0" cy="0"/>
          <a:chOff x="0" y="0"/>
          <a:chExt cx="0" cy="0"/>
        </a:xfrm>
      </p:grpSpPr>
      <p:pic>
        <p:nvPicPr>
          <p:cNvPr id="2" name="Picture 1" descr="06411 Firmwide PPT_images covers 01 TW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dirty="0"/>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dirty="0"/>
          </a:p>
        </p:txBody>
      </p:sp>
    </p:spTree>
    <p:extLst>
      <p:ext uri="{BB962C8B-B14F-4D97-AF65-F5344CB8AC3E}">
        <p14:creationId xmlns:p14="http://schemas.microsoft.com/office/powerpoint/2010/main" val="39276050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a:t>Click to edit Master title style</a:t>
            </a:r>
            <a:endParaRPr lang="ru-RU" dirty="0"/>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720" r:id="rId2"/>
    <p:sldLayoutId id="2147483677" r:id="rId3"/>
    <p:sldLayoutId id="2147483695" r:id="rId4"/>
    <p:sldLayoutId id="2147483692" r:id="rId5"/>
    <p:sldLayoutId id="2147483696" r:id="rId6"/>
    <p:sldLayoutId id="2147483693" r:id="rId7"/>
    <p:sldLayoutId id="2147483702" r:id="rId8"/>
    <p:sldLayoutId id="2147483703" r:id="rId9"/>
    <p:sldLayoutId id="2147483700" r:id="rId10"/>
    <p:sldLayoutId id="2147483706" r:id="rId11"/>
    <p:sldLayoutId id="2147483704" r:id="rId12"/>
    <p:sldLayoutId id="2147483713" r:id="rId13"/>
    <p:sldLayoutId id="2147483694" r:id="rId14"/>
    <p:sldLayoutId id="2147483711" r:id="rId15"/>
    <p:sldLayoutId id="2147483718" r:id="rId16"/>
    <p:sldLayoutId id="2147483709" r:id="rId17"/>
    <p:sldLayoutId id="2147483719" r:id="rId18"/>
    <p:sldLayoutId id="2147483649" r:id="rId19"/>
    <p:sldLayoutId id="2147483663" r:id="rId20"/>
    <p:sldLayoutId id="2147483686" r:id="rId21"/>
    <p:sldLayoutId id="2147483650" r:id="rId22"/>
    <p:sldLayoutId id="2147483652" r:id="rId23"/>
    <p:sldLayoutId id="2147483653" r:id="rId24"/>
    <p:sldLayoutId id="2147483654" r:id="rId25"/>
    <p:sldLayoutId id="2147483655" r:id="rId26"/>
    <p:sldLayoutId id="2147483665" r:id="rId27"/>
    <p:sldLayoutId id="2147483684" r:id="rId28"/>
    <p:sldLayoutId id="2147483685" r:id="rId29"/>
    <p:sldLayoutId id="2147483683" r:id="rId30"/>
    <p:sldLayoutId id="2147483666" r:id="rId31"/>
    <p:sldLayoutId id="2147483667" r:id="rId32"/>
    <p:sldLayoutId id="2147483656" r:id="rId33"/>
    <p:sldLayoutId id="2147483657" r:id="rId34"/>
    <p:sldLayoutId id="2147483658" r:id="rId35"/>
    <p:sldLayoutId id="2147483659" r:id="rId36"/>
    <p:sldLayoutId id="2147483661" r:id="rId37"/>
    <p:sldLayoutId id="2147483669" r:id="rId38"/>
    <p:sldLayoutId id="2147483674" r:id="rId39"/>
    <p:sldLayoutId id="2147483672" r:id="rId40"/>
    <p:sldLayoutId id="2147483670" r:id="rId41"/>
    <p:sldLayoutId id="2147483671" r:id="rId42"/>
    <p:sldLayoutId id="2147483690" r:id="rId43"/>
  </p:sldLayoutIdLst>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urLogo"/>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576000" y="576000"/>
            <a:ext cx="828000" cy="828000"/>
          </a:xfrm>
        </p:spPr>
      </p:pic>
      <p:sp>
        <p:nvSpPr>
          <p:cNvPr id="9" name="Cover Additional Title"/>
          <p:cNvSpPr>
            <a:spLocks noGrp="1"/>
          </p:cNvSpPr>
          <p:nvPr>
            <p:ph type="body" sz="quarter" idx="11"/>
          </p:nvPr>
        </p:nvSpPr>
        <p:spPr>
          <a:xfrm>
            <a:off x="575999" y="4082725"/>
            <a:ext cx="5040000" cy="686125"/>
          </a:xfrm>
        </p:spPr>
        <p:txBody>
          <a:bodyPr/>
          <a:lstStyle/>
          <a:p>
            <a:r>
              <a:rPr lang="en-US" dirty="0"/>
              <a:t>August 4, 2021</a:t>
            </a:r>
          </a:p>
        </p:txBody>
      </p:sp>
      <p:sp>
        <p:nvSpPr>
          <p:cNvPr id="10" name="Cover Subtitle"/>
          <p:cNvSpPr>
            <a:spLocks noGrp="1"/>
          </p:cNvSpPr>
          <p:nvPr>
            <p:ph type="body" sz="quarter" idx="10"/>
          </p:nvPr>
        </p:nvSpPr>
        <p:spPr>
          <a:xfrm>
            <a:off x="575999" y="3646479"/>
            <a:ext cx="5040000" cy="430213"/>
          </a:xfrm>
        </p:spPr>
        <p:txBody>
          <a:bodyPr/>
          <a:lstStyle/>
          <a:p>
            <a:r>
              <a:rPr lang="en-US" dirty="0" err="1"/>
              <a:t>ASTA</a:t>
            </a:r>
            <a:r>
              <a:rPr lang="en-US" dirty="0"/>
              <a:t> 2021 Regulatory Workshop</a:t>
            </a:r>
          </a:p>
        </p:txBody>
      </p:sp>
      <p:sp>
        <p:nvSpPr>
          <p:cNvPr id="11" name="Cover Title"/>
          <p:cNvSpPr>
            <a:spLocks noGrp="1"/>
          </p:cNvSpPr>
          <p:nvPr>
            <p:ph type="title"/>
          </p:nvPr>
        </p:nvSpPr>
        <p:spPr>
          <a:xfrm>
            <a:off x="576000" y="3199302"/>
            <a:ext cx="6389950" cy="446400"/>
          </a:xfrm>
        </p:spPr>
        <p:txBody>
          <a:bodyPr/>
          <a:lstStyle/>
          <a:p>
            <a:r>
              <a:rPr lang="en-US" dirty="0"/>
              <a:t>FDA’s “Closer to Zero” and the Future of Federal Heavy Metal Regulation</a:t>
            </a:r>
          </a:p>
        </p:txBody>
      </p:sp>
    </p:spTree>
    <p:extLst>
      <p:ext uri="{BB962C8B-B14F-4D97-AF65-F5344CB8AC3E}">
        <p14:creationId xmlns:p14="http://schemas.microsoft.com/office/powerpoint/2010/main" val="344724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ABF1E3-25EA-41D8-B615-58E3605F1851}"/>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B47162FF-09C7-4010-A735-711637162C6F}"/>
              </a:ext>
            </a:extLst>
          </p:cNvPr>
          <p:cNvSpPr>
            <a:spLocks noGrp="1"/>
          </p:cNvSpPr>
          <p:nvPr>
            <p:ph type="sldNum" sz="quarter" idx="4"/>
          </p:nvPr>
        </p:nvSpPr>
        <p:spPr/>
        <p:txBody>
          <a:bodyPr/>
          <a:lstStyle/>
          <a:p>
            <a:r>
              <a:rPr lang="en-GB"/>
              <a:t>|  </a:t>
            </a:r>
            <a:fld id="{6967D197-2218-4700-B211-63EF06F51A7E}" type="slidenum">
              <a:rPr lang="en-GB" smtClean="0"/>
              <a:pPr/>
              <a:t>10</a:t>
            </a:fld>
            <a:endParaRPr lang="en-GB" dirty="0"/>
          </a:p>
        </p:txBody>
      </p:sp>
      <p:sp>
        <p:nvSpPr>
          <p:cNvPr id="4" name="Content Placeholder 3">
            <a:extLst>
              <a:ext uri="{FF2B5EF4-FFF2-40B4-BE49-F238E27FC236}">
                <a16:creationId xmlns:a16="http://schemas.microsoft.com/office/drawing/2014/main" id="{39DBF85E-2596-4A0B-A5FD-9C01C4C7F92F}"/>
              </a:ext>
            </a:extLst>
          </p:cNvPr>
          <p:cNvSpPr>
            <a:spLocks noGrp="1"/>
          </p:cNvSpPr>
          <p:nvPr>
            <p:ph sz="quarter" idx="12"/>
          </p:nvPr>
        </p:nvSpPr>
        <p:spPr/>
        <p:txBody>
          <a:bodyPr>
            <a:normAutofit fontScale="92500" lnSpcReduction="10000"/>
          </a:bodyPr>
          <a:lstStyle/>
          <a:p>
            <a:r>
              <a:rPr lang="en-US" u="sng" dirty="0"/>
              <a:t>Phase 3</a:t>
            </a:r>
            <a:r>
              <a:rPr lang="en-US" dirty="0"/>
              <a:t>: April 2024 – beyond</a:t>
            </a:r>
          </a:p>
          <a:p>
            <a:pPr lvl="1"/>
            <a:r>
              <a:rPr lang="en-US" b="1" dirty="0"/>
              <a:t>Lead</a:t>
            </a:r>
            <a:r>
              <a:rPr lang="en-US" dirty="0"/>
              <a:t>: The FDA will review new scientific data, assess progress on reducing lead in foods consumed by babies and young children, and determine the feasibility of attaining even lower levels.</a:t>
            </a:r>
          </a:p>
          <a:p>
            <a:pPr lvl="1"/>
            <a:r>
              <a:rPr lang="en-US" b="1" dirty="0"/>
              <a:t>Arsenic</a:t>
            </a:r>
            <a:r>
              <a:rPr lang="en-US" dirty="0"/>
              <a:t>: The FDA will finalize action levels for arsenic in categories of foods consumed by babies and young children.</a:t>
            </a:r>
          </a:p>
          <a:p>
            <a:pPr lvl="1"/>
            <a:r>
              <a:rPr lang="en-US" b="1" dirty="0"/>
              <a:t>Cadmium and Mercury</a:t>
            </a:r>
            <a:r>
              <a:rPr lang="en-US" dirty="0"/>
              <a:t>: The FDA will (1) propose action levels in certain foods eaten by babies and young children and (2) consult with stakeholders to assess the feasibility of achieving those levels, among other things.</a:t>
            </a:r>
          </a:p>
          <a:p>
            <a:pPr lvl="1"/>
            <a:r>
              <a:rPr lang="en-US" b="1" dirty="0"/>
              <a:t>All toxins</a:t>
            </a:r>
            <a:r>
              <a:rPr lang="en-US" dirty="0"/>
              <a:t>: The FDA will:</a:t>
            </a:r>
          </a:p>
          <a:p>
            <a:pPr lvl="2"/>
            <a:r>
              <a:rPr lang="en-US" dirty="0"/>
              <a:t>Complete additional baby food sampling assignments.</a:t>
            </a:r>
          </a:p>
          <a:p>
            <a:pPr lvl="2"/>
            <a:r>
              <a:rPr lang="en-US" dirty="0"/>
              <a:t>Publish the results from sampling assignment for baby foods. </a:t>
            </a:r>
          </a:p>
          <a:p>
            <a:pPr lvl="2"/>
            <a:r>
              <a:rPr lang="en-US" dirty="0"/>
              <a:t>Publish Total Diet Study results (to occur biennially).</a:t>
            </a:r>
          </a:p>
          <a:p>
            <a:pPr lvl="2"/>
            <a:r>
              <a:rPr lang="en-US" dirty="0"/>
              <a:t>Publish exposure assessments for children to toxic elements (to occur biennially).</a:t>
            </a:r>
          </a:p>
        </p:txBody>
      </p:sp>
      <p:sp>
        <p:nvSpPr>
          <p:cNvPr id="5" name="Title 4">
            <a:extLst>
              <a:ext uri="{FF2B5EF4-FFF2-40B4-BE49-F238E27FC236}">
                <a16:creationId xmlns:a16="http://schemas.microsoft.com/office/drawing/2014/main" id="{9D1E7339-F429-4611-910A-3D69D503B30D}"/>
              </a:ext>
            </a:extLst>
          </p:cNvPr>
          <p:cNvSpPr>
            <a:spLocks noGrp="1"/>
          </p:cNvSpPr>
          <p:nvPr>
            <p:ph type="title"/>
          </p:nvPr>
        </p:nvSpPr>
        <p:spPr/>
        <p:txBody>
          <a:bodyPr/>
          <a:lstStyle/>
          <a:p>
            <a:r>
              <a:rPr lang="en-US" dirty="0"/>
              <a:t>Closer to Zero – Three Phases for FDA’s Planned Actions</a:t>
            </a:r>
          </a:p>
        </p:txBody>
      </p:sp>
    </p:spTree>
    <p:extLst>
      <p:ext uri="{BB962C8B-B14F-4D97-AF65-F5344CB8AC3E}">
        <p14:creationId xmlns:p14="http://schemas.microsoft.com/office/powerpoint/2010/main" val="241078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B08680-6867-4709-8EB6-07ACF951144A}"/>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65106ECB-2E40-44C9-B253-10D0D10E833D}"/>
              </a:ext>
            </a:extLst>
          </p:cNvPr>
          <p:cNvSpPr>
            <a:spLocks noGrp="1"/>
          </p:cNvSpPr>
          <p:nvPr>
            <p:ph type="sldNum" sz="quarter" idx="4"/>
          </p:nvPr>
        </p:nvSpPr>
        <p:spPr/>
        <p:txBody>
          <a:bodyPr/>
          <a:lstStyle/>
          <a:p>
            <a:r>
              <a:rPr lang="en-GB"/>
              <a:t>|  </a:t>
            </a:r>
            <a:fld id="{6967D197-2218-4700-B211-63EF06F51A7E}" type="slidenum">
              <a:rPr lang="en-GB" smtClean="0"/>
              <a:pPr/>
              <a:t>11</a:t>
            </a:fld>
            <a:endParaRPr lang="en-GB" dirty="0"/>
          </a:p>
        </p:txBody>
      </p:sp>
      <p:sp>
        <p:nvSpPr>
          <p:cNvPr id="4" name="Content Placeholder 3">
            <a:extLst>
              <a:ext uri="{FF2B5EF4-FFF2-40B4-BE49-F238E27FC236}">
                <a16:creationId xmlns:a16="http://schemas.microsoft.com/office/drawing/2014/main" id="{293A06AD-60D0-4327-BF1B-8F2ED76435DC}"/>
              </a:ext>
            </a:extLst>
          </p:cNvPr>
          <p:cNvSpPr>
            <a:spLocks noGrp="1"/>
          </p:cNvSpPr>
          <p:nvPr>
            <p:ph sz="quarter" idx="12"/>
          </p:nvPr>
        </p:nvSpPr>
        <p:spPr/>
        <p:txBody>
          <a:bodyPr>
            <a:normAutofit fontScale="85000" lnSpcReduction="10000"/>
          </a:bodyPr>
          <a:lstStyle/>
          <a:p>
            <a:r>
              <a:rPr lang="en-US" dirty="0"/>
              <a:t>Continuing development and validation of analytical methods.</a:t>
            </a:r>
          </a:p>
          <a:p>
            <a:r>
              <a:rPr lang="en-US" dirty="0"/>
              <a:t>Continuing toxicological research on impacts of toxic elements on development in children.</a:t>
            </a:r>
          </a:p>
          <a:p>
            <a:r>
              <a:rPr lang="en-US" dirty="0"/>
              <a:t>Developing new dose-response models to consider the probability of other adverse health effects in different subpopulations, including infants and young children.</a:t>
            </a:r>
          </a:p>
          <a:p>
            <a:r>
              <a:rPr lang="en-US" dirty="0"/>
              <a:t>Collaborating with the U.S. Department of Agriculture on research on agronomic techniques that may mitigate uptake of toxic elements in agricultural commodities.</a:t>
            </a:r>
          </a:p>
          <a:p>
            <a:r>
              <a:rPr lang="en-US" dirty="0"/>
              <a:t>Collaborating with the National Institutes of Health and U.S. Centers for Disease Control and Prevention to better understand impacts of toxic elements on development and the role of nutrition for mitigating those impacts.</a:t>
            </a:r>
          </a:p>
          <a:p>
            <a:r>
              <a:rPr lang="en-US" dirty="0"/>
              <a:t>Evaluating potential impact of new technologies, interventions, or mitigation controls to reduce exposure and resulting risk to consumer health.</a:t>
            </a:r>
          </a:p>
          <a:p>
            <a:r>
              <a:rPr lang="en-US" dirty="0"/>
              <a:t>Reevaluating risk assessments based on declining levels of toxic elements in foods.</a:t>
            </a:r>
          </a:p>
        </p:txBody>
      </p:sp>
      <p:sp>
        <p:nvSpPr>
          <p:cNvPr id="5" name="Title 4">
            <a:extLst>
              <a:ext uri="{FF2B5EF4-FFF2-40B4-BE49-F238E27FC236}">
                <a16:creationId xmlns:a16="http://schemas.microsoft.com/office/drawing/2014/main" id="{1880872E-07A7-4D44-AC25-30D9E108B761}"/>
              </a:ext>
            </a:extLst>
          </p:cNvPr>
          <p:cNvSpPr>
            <a:spLocks noGrp="1"/>
          </p:cNvSpPr>
          <p:nvPr>
            <p:ph type="title"/>
          </p:nvPr>
        </p:nvSpPr>
        <p:spPr/>
        <p:txBody>
          <a:bodyPr/>
          <a:lstStyle/>
          <a:p>
            <a:r>
              <a:rPr lang="en-US" dirty="0"/>
              <a:t>Closer to Zero – Additional Plans</a:t>
            </a:r>
          </a:p>
        </p:txBody>
      </p:sp>
    </p:spTree>
    <p:extLst>
      <p:ext uri="{BB962C8B-B14F-4D97-AF65-F5344CB8AC3E}">
        <p14:creationId xmlns:p14="http://schemas.microsoft.com/office/powerpoint/2010/main" val="41386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2268A4-73C8-4CED-A4B8-8C6CAD6630B5}"/>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E39BD39A-8F45-4DED-8114-A58B51C4C13A}"/>
              </a:ext>
            </a:extLst>
          </p:cNvPr>
          <p:cNvSpPr>
            <a:spLocks noGrp="1"/>
          </p:cNvSpPr>
          <p:nvPr>
            <p:ph type="sldNum" sz="quarter" idx="4"/>
          </p:nvPr>
        </p:nvSpPr>
        <p:spPr/>
        <p:txBody>
          <a:bodyPr/>
          <a:lstStyle/>
          <a:p>
            <a:r>
              <a:rPr lang="en-GB"/>
              <a:t>|  </a:t>
            </a:r>
            <a:fld id="{6967D197-2218-4700-B211-63EF06F51A7E}" type="slidenum">
              <a:rPr lang="en-GB" smtClean="0"/>
              <a:pPr/>
              <a:t>12</a:t>
            </a:fld>
            <a:endParaRPr lang="en-GB" dirty="0"/>
          </a:p>
        </p:txBody>
      </p:sp>
      <p:sp>
        <p:nvSpPr>
          <p:cNvPr id="4" name="Content Placeholder 3">
            <a:extLst>
              <a:ext uri="{FF2B5EF4-FFF2-40B4-BE49-F238E27FC236}">
                <a16:creationId xmlns:a16="http://schemas.microsoft.com/office/drawing/2014/main" id="{A663E5EF-A85A-4D45-A104-BA5D58E21796}"/>
              </a:ext>
            </a:extLst>
          </p:cNvPr>
          <p:cNvSpPr>
            <a:spLocks noGrp="1"/>
          </p:cNvSpPr>
          <p:nvPr>
            <p:ph sz="quarter" idx="12"/>
          </p:nvPr>
        </p:nvSpPr>
        <p:spPr/>
        <p:txBody>
          <a:bodyPr/>
          <a:lstStyle/>
          <a:p>
            <a:r>
              <a:rPr lang="en-US" dirty="0"/>
              <a:t>We anticipate that the focus on heavy metals will be a key area of focus for years to coming, including for populations beyond infants and children</a:t>
            </a:r>
          </a:p>
          <a:p>
            <a:r>
              <a:rPr lang="en-US" dirty="0"/>
              <a:t>Together with FDA scrutiny, there already is increased focus on the state level and from the plaintiff’s bar: </a:t>
            </a:r>
          </a:p>
          <a:p>
            <a:pPr lvl="1"/>
            <a:r>
              <a:rPr lang="en-US" dirty="0"/>
              <a:t>Consumer class action lawsuits related to infant/baby foods</a:t>
            </a:r>
          </a:p>
          <a:p>
            <a:pPr lvl="1"/>
            <a:r>
              <a:rPr lang="en-US" dirty="0"/>
              <a:t>State attorney general inquiries and lawsuits</a:t>
            </a:r>
          </a:p>
          <a:p>
            <a:pPr lvl="1"/>
            <a:r>
              <a:rPr lang="en-US" dirty="0"/>
              <a:t>New York recall guidance</a:t>
            </a:r>
          </a:p>
          <a:p>
            <a:r>
              <a:rPr lang="en-US" dirty="0"/>
              <a:t>Other chemical hazards, beyond heavy metals, are likely to gain increased scrutiny as well </a:t>
            </a:r>
          </a:p>
        </p:txBody>
      </p:sp>
      <p:sp>
        <p:nvSpPr>
          <p:cNvPr id="5" name="Title 4">
            <a:extLst>
              <a:ext uri="{FF2B5EF4-FFF2-40B4-BE49-F238E27FC236}">
                <a16:creationId xmlns:a16="http://schemas.microsoft.com/office/drawing/2014/main" id="{17168074-27E6-411B-AB8A-D531ADE9D1F0}"/>
              </a:ext>
            </a:extLst>
          </p:cNvPr>
          <p:cNvSpPr>
            <a:spLocks noGrp="1"/>
          </p:cNvSpPr>
          <p:nvPr>
            <p:ph type="title"/>
          </p:nvPr>
        </p:nvSpPr>
        <p:spPr/>
        <p:txBody>
          <a:bodyPr/>
          <a:lstStyle/>
          <a:p>
            <a:r>
              <a:rPr lang="en-US" dirty="0"/>
              <a:t>Forecast for the Future </a:t>
            </a:r>
          </a:p>
        </p:txBody>
      </p:sp>
    </p:spTree>
    <p:extLst>
      <p:ext uri="{BB962C8B-B14F-4D97-AF65-F5344CB8AC3E}">
        <p14:creationId xmlns:p14="http://schemas.microsoft.com/office/powerpoint/2010/main" val="428764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a:t>Hogan Lovells</a:t>
            </a:r>
          </a:p>
        </p:txBody>
      </p:sp>
      <p:sp>
        <p:nvSpPr>
          <p:cNvPr id="3" name="Slide Number Placeholder 2"/>
          <p:cNvSpPr>
            <a:spLocks noGrp="1"/>
          </p:cNvSpPr>
          <p:nvPr>
            <p:ph type="sldNum" sz="quarter" idx="4"/>
          </p:nvPr>
        </p:nvSpPr>
        <p:spPr/>
        <p:txBody>
          <a:bodyPr/>
          <a:lstStyle/>
          <a:p>
            <a:r>
              <a:rPr lang="en-GB" dirty="0"/>
              <a:t>|  </a:t>
            </a:r>
            <a:fld id="{6967D197-2218-4700-B211-63EF06F51A7E}" type="slidenum">
              <a:rPr lang="en-GB" smtClean="0"/>
              <a:pPr/>
              <a:t>13</a:t>
            </a:fld>
            <a:endParaRPr lang="en-GB" dirty="0"/>
          </a:p>
        </p:txBody>
      </p:sp>
      <p:sp>
        <p:nvSpPr>
          <p:cNvPr id="6" name="Title 5"/>
          <p:cNvSpPr>
            <a:spLocks noGrp="1"/>
          </p:cNvSpPr>
          <p:nvPr>
            <p:ph type="title"/>
          </p:nvPr>
        </p:nvSpPr>
        <p:spPr/>
        <p:txBody>
          <a:bodyPr/>
          <a:lstStyle/>
          <a:p>
            <a:pPr algn="ctr"/>
            <a:r>
              <a:rPr lang="en-US" dirty="0"/>
              <a:t>Questions?</a:t>
            </a:r>
          </a:p>
        </p:txBody>
      </p:sp>
      <p:sp>
        <p:nvSpPr>
          <p:cNvPr id="8" name="TextBox 7">
            <a:extLst>
              <a:ext uri="{FF2B5EF4-FFF2-40B4-BE49-F238E27FC236}">
                <a16:creationId xmlns:a16="http://schemas.microsoft.com/office/drawing/2014/main" id="{56074B2E-C91C-4F4A-859B-D6A8188E7F07}"/>
              </a:ext>
            </a:extLst>
          </p:cNvPr>
          <p:cNvSpPr txBox="1"/>
          <p:nvPr/>
        </p:nvSpPr>
        <p:spPr>
          <a:xfrm>
            <a:off x="1630687" y="1466270"/>
            <a:ext cx="4037142" cy="830997"/>
          </a:xfrm>
          <a:prstGeom prst="rect">
            <a:avLst/>
          </a:prstGeom>
          <a:noFill/>
        </p:spPr>
        <p:txBody>
          <a:bodyPr wrap="square" rtlCol="0">
            <a:spAutoFit/>
          </a:bodyPr>
          <a:lstStyle/>
          <a:p>
            <a:r>
              <a:rPr lang="en-US" sz="1600" dirty="0"/>
              <a:t>Elizabeth Fawell, Partner</a:t>
            </a:r>
          </a:p>
          <a:p>
            <a:r>
              <a:rPr lang="en-US" sz="1600" dirty="0"/>
              <a:t>(202) 637-6810</a:t>
            </a:r>
          </a:p>
          <a:p>
            <a:r>
              <a:rPr lang="en-US" sz="1600" dirty="0"/>
              <a:t>Elizabeth.Fawell@hoganlovells.com</a:t>
            </a:r>
          </a:p>
        </p:txBody>
      </p:sp>
      <p:pic>
        <p:nvPicPr>
          <p:cNvPr id="1028" name="Picture 4" descr="Elizabeth B. Fawell">
            <a:extLst>
              <a:ext uri="{FF2B5EF4-FFF2-40B4-BE49-F238E27FC236}">
                <a16:creationId xmlns:a16="http://schemas.microsoft.com/office/drawing/2014/main" id="{05BB35CC-B7AD-4FEA-8F61-997B54B2BD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00" y="1034524"/>
            <a:ext cx="1262743" cy="12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2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sclaimer Placeholder"/>
          <p:cNvSpPr/>
          <p:nvPr/>
        </p:nvSpPr>
        <p:spPr>
          <a:xfrm>
            <a:off x="4980512" y="3585600"/>
            <a:ext cx="3981600" cy="1477328"/>
          </a:xfrm>
          <a:prstGeom prst="rect">
            <a:avLst/>
          </a:prstGeom>
        </p:spPr>
        <p:txBody>
          <a:bodyPr>
            <a:spAutoFit/>
          </a:bodyPr>
          <a:lstStyle/>
          <a:p>
            <a:pPr algn="r"/>
            <a:r>
              <a:rPr lang="en-US" sz="600" dirty="0">
                <a:solidFill>
                  <a:srgbClr val="212121"/>
                </a:solidFill>
                <a:latin typeface="Calibri"/>
                <a:sym typeface="Calibri"/>
              </a:rPr>
              <a:t>"Hogan Lovells" or the "firm" is an international legal practice that includes Hogan Lovells International LLP, Hogan Lovells US LLP and their affiliated businesses.</a:t>
            </a:r>
          </a:p>
          <a:p>
            <a:pPr algn="r"/>
            <a:endParaRPr lang="en-US" sz="600" dirty="0">
              <a:solidFill>
                <a:srgbClr val="212121"/>
              </a:solidFill>
              <a:latin typeface="Calibri"/>
              <a:sym typeface="Calibri"/>
            </a:endParaRPr>
          </a:p>
          <a:p>
            <a:pPr algn="r"/>
            <a:r>
              <a:rPr lang="en-US" sz="600" dirty="0">
                <a:solidFill>
                  <a:srgbClr val="212121"/>
                </a:solidFill>
                <a:latin typeface="Calibri"/>
                <a:sym typeface="Calibri"/>
              </a:rPr>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a:t>
            </a:r>
          </a:p>
          <a:p>
            <a:pPr algn="r"/>
            <a:endParaRPr lang="en-US" sz="600" dirty="0">
              <a:solidFill>
                <a:srgbClr val="212121"/>
              </a:solidFill>
              <a:latin typeface="Calibri"/>
              <a:sym typeface="Calibri"/>
            </a:endParaRPr>
          </a:p>
          <a:p>
            <a:pPr algn="r"/>
            <a:r>
              <a:rPr lang="en-US" sz="600" dirty="0">
                <a:solidFill>
                  <a:srgbClr val="212121"/>
                </a:solidFill>
                <a:latin typeface="Calibri"/>
                <a:sym typeface="Calibri"/>
              </a:rPr>
              <a:t>For more information about Hogan Lovells, the partners and their qualifications, see www.hoganlovells.com.</a:t>
            </a:r>
          </a:p>
          <a:p>
            <a:pPr algn="r"/>
            <a:endParaRPr lang="en-US" sz="600" dirty="0">
              <a:solidFill>
                <a:srgbClr val="212121"/>
              </a:solidFill>
              <a:latin typeface="Calibri"/>
              <a:sym typeface="Calibri"/>
            </a:endParaRPr>
          </a:p>
          <a:p>
            <a:pPr algn="r"/>
            <a:r>
              <a:rPr lang="en-US" sz="600" dirty="0">
                <a:solidFill>
                  <a:srgbClr val="212121"/>
                </a:solidFill>
                <a:latin typeface="Calibri"/>
                <a:sym typeface="Calibri"/>
              </a:rPr>
              <a:t>Where case studies are included, results achieved do not guarantee similar outcomes for other clients. Attorney advertising. Images of people may feature current or former lawyers and employees at Hogan Lovells or models not connected with the firm.</a:t>
            </a:r>
          </a:p>
          <a:p>
            <a:pPr algn="r"/>
            <a:endParaRPr lang="en-US" sz="600" dirty="0">
              <a:solidFill>
                <a:srgbClr val="212121"/>
              </a:solidFill>
              <a:latin typeface="Calibri"/>
              <a:sym typeface="Calibri"/>
            </a:endParaRPr>
          </a:p>
          <a:p>
            <a:pPr algn="r"/>
            <a:r>
              <a:rPr lang="en-US" sz="600" dirty="0">
                <a:solidFill>
                  <a:srgbClr val="212121"/>
                </a:solidFill>
                <a:latin typeface="Calibri"/>
                <a:sym typeface="Calibri"/>
              </a:rPr>
              <a:t>© Hogan Lovells  2021. All rights reserved.</a:t>
            </a:r>
          </a:p>
        </p:txBody>
      </p:sp>
      <p:sp>
        <p:nvSpPr>
          <p:cNvPr id="6" name="URL Placeholder"/>
          <p:cNvSpPr txBox="1">
            <a:spLocks/>
          </p:cNvSpPr>
          <p:nvPr/>
        </p:nvSpPr>
        <p:spPr>
          <a:xfrm>
            <a:off x="5058975" y="2995200"/>
            <a:ext cx="3824675" cy="369332"/>
          </a:xfrm>
          <a:prstGeom prst="rect">
            <a:avLst/>
          </a:prstGeom>
          <a:ln w="12700" cap="rnd" cmpd="sng" algn="ctr">
            <a:noFill/>
            <a:prstDash val="solid"/>
          </a:ln>
        </p:spPr>
        <p:txBody>
          <a:bodyPr vert="horz" wrap="square" lIns="0" tIns="0" rIns="0" bIns="0" rtlCol="0" anchor="b" anchorCtr="0">
            <a:spAutoFit/>
          </a:bodyPr>
          <a:lstStyle>
            <a:lvl1pPr marL="0" indent="0" algn="l" defTabSz="1072743" rtl="0" eaLnBrk="1" latinLnBrk="0" hangingPunct="1">
              <a:spcAft>
                <a:spcPts val="0"/>
              </a:spcAft>
              <a:buClr>
                <a:schemeClr val="tx1"/>
              </a:buClr>
              <a:buSzPct val="100000"/>
              <a:buFont typeface="Georgia" panose="02040502050405020303" pitchFamily="18" charset="0"/>
              <a:buNone/>
              <a:defRPr sz="2100" b="0" i="0" u="none" kern="1200" cap="none">
                <a:solidFill>
                  <a:schemeClr val="tx1"/>
                </a:solidFill>
                <a:uFill>
                  <a:solidFill>
                    <a:schemeClr val="tx1"/>
                  </a:solidFill>
                </a:uFill>
                <a:latin typeface="+mj-lt"/>
                <a:ea typeface="+mn-ea"/>
                <a:cs typeface="+mn-cs"/>
              </a:defRPr>
            </a:lvl1pPr>
            <a:lvl2pPr marL="316608"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2pPr>
            <a:lvl3pPr marL="631355"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3pPr>
            <a:lvl4pPr marL="944239"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4pPr>
            <a:lvl5pPr marL="1268296"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5pPr>
            <a:lvl6pPr marL="2928727" indent="-268152" algn="l" defTabSz="1072743" rtl="0" eaLnBrk="1" latinLnBrk="0" hangingPunct="1">
              <a:buClr>
                <a:schemeClr val="tx1"/>
              </a:buClr>
              <a:buSzPct val="100000"/>
              <a:buFont typeface="Arial" pitchFamily="34" charset="0"/>
              <a:buChar char="•"/>
              <a:defRPr sz="2300" b="0" i="0" u="none" kern="1200" cap="none">
                <a:solidFill>
                  <a:schemeClr val="tx1"/>
                </a:solidFill>
                <a:uFill>
                  <a:solidFill>
                    <a:schemeClr val="tx1"/>
                  </a:solidFill>
                </a:uFill>
                <a:latin typeface="+mn-lt"/>
                <a:ea typeface="+mn-ea"/>
                <a:cs typeface="+mn-cs"/>
              </a:defRPr>
            </a:lvl6pPr>
            <a:lvl7pPr marL="3486416"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2788"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160"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r" defTabSz="1072743" rtl="0" eaLnBrk="1" fontAlgn="auto" latinLnBrk="0" hangingPunct="1">
              <a:lnSpc>
                <a:spcPct val="100000"/>
              </a:lnSpc>
              <a:spcBef>
                <a:spcPts val="0"/>
              </a:spcBef>
              <a:spcAft>
                <a:spcPts val="0"/>
              </a:spcAft>
              <a:buClr>
                <a:srgbClr val="4D5357"/>
              </a:buClr>
              <a:buSzPct val="100000"/>
              <a:buFont typeface="Georgia" panose="02040502050405020303" pitchFamily="18" charset="0"/>
              <a:buNone/>
              <a:tabLst/>
              <a:defRPr/>
            </a:pPr>
            <a:r>
              <a:rPr lang="en-US" sz="2400" dirty="0">
                <a:solidFill>
                  <a:srgbClr val="212121"/>
                </a:solidFill>
                <a:latin typeface="Calibri"/>
                <a:sym typeface="Calibri"/>
              </a:rPr>
              <a:t>www.hoganlovells.com</a:t>
            </a:r>
          </a:p>
        </p:txBody>
      </p:sp>
      <p:pic>
        <p:nvPicPr>
          <p:cNvPr id="4" name="OurLogo" descr="Hogan Lovells Logo"/>
          <p:cNvPicPr>
            <a:picLocks noGrp="1"/>
          </p:cNvPicPr>
          <p:nvPr>
            <p:ph type="pic" sz="quarter" idx="14"/>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7140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DC3FDE-D77C-4D50-AECA-C7518347AD44}"/>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EDB5A664-C255-49A1-8760-7FB1220F7FF8}"/>
              </a:ext>
            </a:extLst>
          </p:cNvPr>
          <p:cNvSpPr>
            <a:spLocks noGrp="1"/>
          </p:cNvSpPr>
          <p:nvPr>
            <p:ph type="sldNum" sz="quarter" idx="4"/>
          </p:nvPr>
        </p:nvSpPr>
        <p:spPr/>
        <p:txBody>
          <a:bodyPr/>
          <a:lstStyle/>
          <a:p>
            <a:r>
              <a:rPr lang="en-GB"/>
              <a:t>|  </a:t>
            </a:r>
            <a:fld id="{6967D197-2218-4700-B211-63EF06F51A7E}" type="slidenum">
              <a:rPr lang="en-GB" smtClean="0"/>
              <a:pPr/>
              <a:t>2</a:t>
            </a:fld>
            <a:endParaRPr lang="en-GB" dirty="0"/>
          </a:p>
        </p:txBody>
      </p:sp>
      <p:sp>
        <p:nvSpPr>
          <p:cNvPr id="4" name="Content Placeholder 3">
            <a:extLst>
              <a:ext uri="{FF2B5EF4-FFF2-40B4-BE49-F238E27FC236}">
                <a16:creationId xmlns:a16="http://schemas.microsoft.com/office/drawing/2014/main" id="{FB872088-9F76-4BF4-A764-431FE9A1644F}"/>
              </a:ext>
            </a:extLst>
          </p:cNvPr>
          <p:cNvSpPr>
            <a:spLocks noGrp="1"/>
          </p:cNvSpPr>
          <p:nvPr>
            <p:ph sz="quarter" idx="12"/>
          </p:nvPr>
        </p:nvSpPr>
        <p:spPr/>
        <p:txBody>
          <a:bodyPr/>
          <a:lstStyle/>
          <a:p>
            <a:r>
              <a:rPr lang="en-US" dirty="0"/>
              <a:t>Background and Timeline of Key Developments</a:t>
            </a:r>
          </a:p>
          <a:p>
            <a:r>
              <a:rPr lang="en-US" dirty="0"/>
              <a:t>FDA’s “Closer to Zero” Report</a:t>
            </a:r>
          </a:p>
          <a:p>
            <a:r>
              <a:rPr lang="en-US" dirty="0"/>
              <a:t>Forecast for the Future </a:t>
            </a:r>
          </a:p>
        </p:txBody>
      </p:sp>
      <p:sp>
        <p:nvSpPr>
          <p:cNvPr id="5" name="Title 4">
            <a:extLst>
              <a:ext uri="{FF2B5EF4-FFF2-40B4-BE49-F238E27FC236}">
                <a16:creationId xmlns:a16="http://schemas.microsoft.com/office/drawing/2014/main" id="{970A47E0-A68C-488D-A60F-49E4B6F8CBCB}"/>
              </a:ext>
            </a:extLst>
          </p:cNvPr>
          <p:cNvSpPr>
            <a:spLocks noGrp="1"/>
          </p:cNvSpPr>
          <p:nvPr>
            <p:ph type="title"/>
          </p:nvPr>
        </p:nvSpPr>
        <p:spPr/>
        <p:txBody>
          <a:bodyPr/>
          <a:lstStyle/>
          <a:p>
            <a:r>
              <a:rPr lang="en-US" dirty="0"/>
              <a:t>Agenda</a:t>
            </a:r>
          </a:p>
        </p:txBody>
      </p:sp>
      <p:pic>
        <p:nvPicPr>
          <p:cNvPr id="7" name="Picture 6">
            <a:extLst>
              <a:ext uri="{FF2B5EF4-FFF2-40B4-BE49-F238E27FC236}">
                <a16:creationId xmlns:a16="http://schemas.microsoft.com/office/drawing/2014/main" id="{6CD7C9AB-BE8E-423D-8BC0-371880BE7593}"/>
              </a:ext>
            </a:extLst>
          </p:cNvPr>
          <p:cNvPicPr>
            <a:picLocks noChangeAspect="1"/>
          </p:cNvPicPr>
          <p:nvPr/>
        </p:nvPicPr>
        <p:blipFill>
          <a:blip r:embed="rId2"/>
          <a:stretch>
            <a:fillRect/>
          </a:stretch>
        </p:blipFill>
        <p:spPr>
          <a:xfrm>
            <a:off x="2256279" y="2318198"/>
            <a:ext cx="4631441" cy="2624483"/>
          </a:xfrm>
          <a:prstGeom prst="rect">
            <a:avLst/>
          </a:prstGeom>
        </p:spPr>
      </p:pic>
    </p:spTree>
    <p:extLst>
      <p:ext uri="{BB962C8B-B14F-4D97-AF65-F5344CB8AC3E}">
        <p14:creationId xmlns:p14="http://schemas.microsoft.com/office/powerpoint/2010/main" val="279245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E41395-3061-4E53-96B8-F0DC48902D62}"/>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D22F5AAA-413E-45E2-8E42-0B40B6B59391}"/>
              </a:ext>
            </a:extLst>
          </p:cNvPr>
          <p:cNvSpPr>
            <a:spLocks noGrp="1"/>
          </p:cNvSpPr>
          <p:nvPr>
            <p:ph type="sldNum" sz="quarter" idx="4"/>
          </p:nvPr>
        </p:nvSpPr>
        <p:spPr/>
        <p:txBody>
          <a:bodyPr/>
          <a:lstStyle/>
          <a:p>
            <a:r>
              <a:rPr lang="en-GB"/>
              <a:t>|  </a:t>
            </a:r>
            <a:fld id="{6967D197-2218-4700-B211-63EF06F51A7E}" type="slidenum">
              <a:rPr lang="en-GB" smtClean="0"/>
              <a:pPr/>
              <a:t>3</a:t>
            </a:fld>
            <a:endParaRPr lang="en-GB" dirty="0"/>
          </a:p>
        </p:txBody>
      </p:sp>
      <p:sp>
        <p:nvSpPr>
          <p:cNvPr id="4" name="Content Placeholder 3">
            <a:extLst>
              <a:ext uri="{FF2B5EF4-FFF2-40B4-BE49-F238E27FC236}">
                <a16:creationId xmlns:a16="http://schemas.microsoft.com/office/drawing/2014/main" id="{D18DF28A-9AB5-4D78-87EA-B266D7790848}"/>
              </a:ext>
            </a:extLst>
          </p:cNvPr>
          <p:cNvSpPr>
            <a:spLocks noGrp="1"/>
          </p:cNvSpPr>
          <p:nvPr>
            <p:ph sz="quarter" idx="12"/>
          </p:nvPr>
        </p:nvSpPr>
        <p:spPr>
          <a:xfrm>
            <a:off x="261308" y="897145"/>
            <a:ext cx="5116235" cy="3937814"/>
          </a:xfrm>
        </p:spPr>
        <p:txBody>
          <a:bodyPr>
            <a:normAutofit/>
          </a:bodyPr>
          <a:lstStyle/>
          <a:p>
            <a:r>
              <a:rPr lang="en-US" u="sng" dirty="0"/>
              <a:t>August 2018</a:t>
            </a:r>
            <a:r>
              <a:rPr lang="en-US" dirty="0"/>
              <a:t>: Consumer Reports publishes report with levels of arsenic, cadmium, and lead in baby and toddler foods</a:t>
            </a:r>
          </a:p>
          <a:p>
            <a:pPr lvl="1"/>
            <a:r>
              <a:rPr lang="en-US" dirty="0"/>
              <a:t>“Heavy Metals in Baby Food: What You Need to Know”</a:t>
            </a:r>
          </a:p>
          <a:p>
            <a:r>
              <a:rPr lang="en-US" u="sng" dirty="0"/>
              <a:t>February 4, 2021</a:t>
            </a:r>
            <a:r>
              <a:rPr lang="en-US" dirty="0"/>
              <a:t>: Congressional Staff Report published</a:t>
            </a:r>
          </a:p>
          <a:p>
            <a:pPr lvl="1"/>
            <a:r>
              <a:rPr lang="en-US" dirty="0"/>
              <a:t>“Baby Foods Are Tainted with Dangerous Levels of Arsenic, Lead, Cadmium, and Mercury” – Staff Report, Subcommittee on Economic and Consumer Policy, Committee on Oversight and Reform, U.S. House of Representatives</a:t>
            </a:r>
          </a:p>
        </p:txBody>
      </p:sp>
      <p:sp>
        <p:nvSpPr>
          <p:cNvPr id="5" name="Title 4">
            <a:extLst>
              <a:ext uri="{FF2B5EF4-FFF2-40B4-BE49-F238E27FC236}">
                <a16:creationId xmlns:a16="http://schemas.microsoft.com/office/drawing/2014/main" id="{D35227CB-3436-424B-98D7-D2BE20A3F9BC}"/>
              </a:ext>
            </a:extLst>
          </p:cNvPr>
          <p:cNvSpPr>
            <a:spLocks noGrp="1"/>
          </p:cNvSpPr>
          <p:nvPr>
            <p:ph type="title"/>
          </p:nvPr>
        </p:nvSpPr>
        <p:spPr/>
        <p:txBody>
          <a:bodyPr/>
          <a:lstStyle/>
          <a:p>
            <a:r>
              <a:rPr lang="en-US" dirty="0"/>
              <a:t>Background/Timeline</a:t>
            </a:r>
          </a:p>
        </p:txBody>
      </p:sp>
      <p:pic>
        <p:nvPicPr>
          <p:cNvPr id="6" name="Picture 5">
            <a:extLst>
              <a:ext uri="{FF2B5EF4-FFF2-40B4-BE49-F238E27FC236}">
                <a16:creationId xmlns:a16="http://schemas.microsoft.com/office/drawing/2014/main" id="{89DF61F7-F308-49FA-A612-69AAB08B5C24}"/>
              </a:ext>
            </a:extLst>
          </p:cNvPr>
          <p:cNvPicPr>
            <a:picLocks noChangeAspect="1"/>
          </p:cNvPicPr>
          <p:nvPr/>
        </p:nvPicPr>
        <p:blipFill>
          <a:blip r:embed="rId2"/>
          <a:stretch>
            <a:fillRect/>
          </a:stretch>
        </p:blipFill>
        <p:spPr>
          <a:xfrm>
            <a:off x="6231180" y="1208009"/>
            <a:ext cx="2429461" cy="3153341"/>
          </a:xfrm>
          <a:prstGeom prst="rect">
            <a:avLst/>
          </a:prstGeom>
        </p:spPr>
      </p:pic>
    </p:spTree>
    <p:extLst>
      <p:ext uri="{BB962C8B-B14F-4D97-AF65-F5344CB8AC3E}">
        <p14:creationId xmlns:p14="http://schemas.microsoft.com/office/powerpoint/2010/main" val="41829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7BA6FA-938B-469F-88D7-3EC6C84C469C}"/>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5EB4ECB6-ADAD-4E4E-9901-A98583468146}"/>
              </a:ext>
            </a:extLst>
          </p:cNvPr>
          <p:cNvSpPr>
            <a:spLocks noGrp="1"/>
          </p:cNvSpPr>
          <p:nvPr>
            <p:ph type="sldNum" sz="quarter" idx="4"/>
          </p:nvPr>
        </p:nvSpPr>
        <p:spPr/>
        <p:txBody>
          <a:bodyPr/>
          <a:lstStyle/>
          <a:p>
            <a:r>
              <a:rPr lang="en-GB"/>
              <a:t>|  </a:t>
            </a:r>
            <a:fld id="{6967D197-2218-4700-B211-63EF06F51A7E}" type="slidenum">
              <a:rPr lang="en-GB" smtClean="0"/>
              <a:pPr/>
              <a:t>4</a:t>
            </a:fld>
            <a:endParaRPr lang="en-GB" dirty="0"/>
          </a:p>
        </p:txBody>
      </p:sp>
      <p:sp>
        <p:nvSpPr>
          <p:cNvPr id="4" name="Content Placeholder 3">
            <a:extLst>
              <a:ext uri="{FF2B5EF4-FFF2-40B4-BE49-F238E27FC236}">
                <a16:creationId xmlns:a16="http://schemas.microsoft.com/office/drawing/2014/main" id="{441A41AC-4FBD-43F4-A79C-084E2D456FCC}"/>
              </a:ext>
            </a:extLst>
          </p:cNvPr>
          <p:cNvSpPr>
            <a:spLocks noGrp="1"/>
          </p:cNvSpPr>
          <p:nvPr>
            <p:ph sz="quarter" idx="12"/>
          </p:nvPr>
        </p:nvSpPr>
        <p:spPr/>
        <p:txBody>
          <a:bodyPr>
            <a:normAutofit lnSpcReduction="10000"/>
          </a:bodyPr>
          <a:lstStyle/>
          <a:p>
            <a:r>
              <a:rPr lang="en-US" u="sng" dirty="0"/>
              <a:t>February 16, 2021</a:t>
            </a:r>
            <a:r>
              <a:rPr lang="en-US" dirty="0"/>
              <a:t>: FDA Constituent Update “FDA Response to Questions About Levels of Toxic Elements in Baby Food, Following Congressional Report”</a:t>
            </a:r>
          </a:p>
          <a:p>
            <a:r>
              <a:rPr lang="en-US" u="sng" dirty="0"/>
              <a:t>March 5, 2021</a:t>
            </a:r>
            <a:r>
              <a:rPr lang="en-US" dirty="0"/>
              <a:t>: </a:t>
            </a:r>
          </a:p>
          <a:p>
            <a:pPr lvl="1"/>
            <a:r>
              <a:rPr lang="en-US" dirty="0"/>
              <a:t>FDA Constituent Update:  “FDA Letter to Industry on Chemical Hazards, including Toxic Elements, in Food and Update on FDA Efforts to Increase the Safety of Foods for Babies and Young Children”</a:t>
            </a:r>
          </a:p>
          <a:p>
            <a:pPr lvl="1"/>
            <a:r>
              <a:rPr lang="en-US" dirty="0"/>
              <a:t>FDA Letter to Baby and Toddler Food Manufacturers and Processors </a:t>
            </a:r>
          </a:p>
          <a:p>
            <a:r>
              <a:rPr lang="en-US" u="sng" dirty="0"/>
              <a:t>March 25, 2021</a:t>
            </a:r>
            <a:r>
              <a:rPr lang="en-US" dirty="0"/>
              <a:t>:  Legislation was introduced in Congress in 2021 that would set new maximum levels of toxic heavy metals in baby food and require manufacturers to comply within 1 year (Baby Food Safety Act of 2021)</a:t>
            </a:r>
          </a:p>
          <a:p>
            <a:endParaRPr lang="en-US" dirty="0"/>
          </a:p>
        </p:txBody>
      </p:sp>
      <p:sp>
        <p:nvSpPr>
          <p:cNvPr id="5" name="Title 4">
            <a:extLst>
              <a:ext uri="{FF2B5EF4-FFF2-40B4-BE49-F238E27FC236}">
                <a16:creationId xmlns:a16="http://schemas.microsoft.com/office/drawing/2014/main" id="{A8B9843C-99CF-4E3D-8620-09AE92C5B874}"/>
              </a:ext>
            </a:extLst>
          </p:cNvPr>
          <p:cNvSpPr>
            <a:spLocks noGrp="1"/>
          </p:cNvSpPr>
          <p:nvPr>
            <p:ph type="title"/>
          </p:nvPr>
        </p:nvSpPr>
        <p:spPr/>
        <p:txBody>
          <a:bodyPr/>
          <a:lstStyle/>
          <a:p>
            <a:r>
              <a:rPr lang="en-US" dirty="0"/>
              <a:t>Background/Timeline</a:t>
            </a:r>
          </a:p>
        </p:txBody>
      </p:sp>
    </p:spTree>
    <p:extLst>
      <p:ext uri="{BB962C8B-B14F-4D97-AF65-F5344CB8AC3E}">
        <p14:creationId xmlns:p14="http://schemas.microsoft.com/office/powerpoint/2010/main" val="342833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A1B60C-449C-41C7-A4B7-E33CCAF39E9C}"/>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732129FF-AD13-45C8-8AF1-86E66A1435A3}"/>
              </a:ext>
            </a:extLst>
          </p:cNvPr>
          <p:cNvSpPr>
            <a:spLocks noGrp="1"/>
          </p:cNvSpPr>
          <p:nvPr>
            <p:ph type="sldNum" sz="quarter" idx="4"/>
          </p:nvPr>
        </p:nvSpPr>
        <p:spPr/>
        <p:txBody>
          <a:bodyPr/>
          <a:lstStyle/>
          <a:p>
            <a:r>
              <a:rPr lang="en-GB"/>
              <a:t>|  </a:t>
            </a:r>
            <a:fld id="{6967D197-2218-4700-B211-63EF06F51A7E}" type="slidenum">
              <a:rPr lang="en-GB" smtClean="0"/>
              <a:pPr/>
              <a:t>5</a:t>
            </a:fld>
            <a:endParaRPr lang="en-GB" dirty="0"/>
          </a:p>
        </p:txBody>
      </p:sp>
      <p:sp>
        <p:nvSpPr>
          <p:cNvPr id="4" name="Content Placeholder 3">
            <a:extLst>
              <a:ext uri="{FF2B5EF4-FFF2-40B4-BE49-F238E27FC236}">
                <a16:creationId xmlns:a16="http://schemas.microsoft.com/office/drawing/2014/main" id="{1BA158B6-39A0-45A5-ADFD-EE6B338E6073}"/>
              </a:ext>
            </a:extLst>
          </p:cNvPr>
          <p:cNvSpPr>
            <a:spLocks noGrp="1"/>
          </p:cNvSpPr>
          <p:nvPr>
            <p:ph sz="quarter" idx="12"/>
          </p:nvPr>
        </p:nvSpPr>
        <p:spPr/>
        <p:txBody>
          <a:bodyPr/>
          <a:lstStyle/>
          <a:p>
            <a:r>
              <a:rPr lang="en-US" dirty="0"/>
              <a:t>On April 8, 2021, FDA released “Closer to Zero: Action Plan for Baby Foods” </a:t>
            </a:r>
          </a:p>
          <a:p>
            <a:r>
              <a:rPr lang="en-US" dirty="0"/>
              <a:t>The plan identifies the steps the agency will take over the next 3 years (and beyond) to reduce exposure to toxic elements from foods eaten by babies and young children to as low as possible. </a:t>
            </a:r>
          </a:p>
          <a:p>
            <a:pPr lvl="1"/>
            <a:r>
              <a:rPr lang="en-US" dirty="0"/>
              <a:t>Focus is on lead, arsenic, cadmium, and mercury </a:t>
            </a:r>
          </a:p>
          <a:p>
            <a:r>
              <a:rPr lang="en-US" dirty="0"/>
              <a:t>FDA acknowledges that reducing levels of toxic elements in foods is complicated and multifaceted: </a:t>
            </a:r>
          </a:p>
          <a:p>
            <a:pPr lvl="1"/>
            <a:r>
              <a:rPr lang="en-US" dirty="0"/>
              <a:t>It is “crucial that measures taken to limit toxic elements in foods do not have unintended consequences – like eliminating from the marketplace foods that have significant nutritional benefits or reducing the presence of one toxic element while increasing another.”</a:t>
            </a:r>
          </a:p>
        </p:txBody>
      </p:sp>
      <p:sp>
        <p:nvSpPr>
          <p:cNvPr id="5" name="Title 4">
            <a:extLst>
              <a:ext uri="{FF2B5EF4-FFF2-40B4-BE49-F238E27FC236}">
                <a16:creationId xmlns:a16="http://schemas.microsoft.com/office/drawing/2014/main" id="{897D1A95-620B-4EEC-A530-1A15DDF4A643}"/>
              </a:ext>
            </a:extLst>
          </p:cNvPr>
          <p:cNvSpPr>
            <a:spLocks noGrp="1"/>
          </p:cNvSpPr>
          <p:nvPr>
            <p:ph type="title"/>
          </p:nvPr>
        </p:nvSpPr>
        <p:spPr/>
        <p:txBody>
          <a:bodyPr/>
          <a:lstStyle/>
          <a:p>
            <a:r>
              <a:rPr lang="en-US" dirty="0"/>
              <a:t>Closer to Zero – Overview </a:t>
            </a:r>
          </a:p>
        </p:txBody>
      </p:sp>
    </p:spTree>
    <p:extLst>
      <p:ext uri="{BB962C8B-B14F-4D97-AF65-F5344CB8AC3E}">
        <p14:creationId xmlns:p14="http://schemas.microsoft.com/office/powerpoint/2010/main" val="82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11A532-DE17-4EB8-A401-86B5F61D791F}"/>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E1E57A2A-94D7-40C9-8E80-623F994BDCA8}"/>
              </a:ext>
            </a:extLst>
          </p:cNvPr>
          <p:cNvSpPr>
            <a:spLocks noGrp="1"/>
          </p:cNvSpPr>
          <p:nvPr>
            <p:ph type="sldNum" sz="quarter" idx="4"/>
          </p:nvPr>
        </p:nvSpPr>
        <p:spPr/>
        <p:txBody>
          <a:bodyPr/>
          <a:lstStyle/>
          <a:p>
            <a:r>
              <a:rPr lang="en-GB"/>
              <a:t>|  </a:t>
            </a:r>
            <a:fld id="{6967D197-2218-4700-B211-63EF06F51A7E}" type="slidenum">
              <a:rPr lang="en-GB" smtClean="0"/>
              <a:pPr/>
              <a:t>6</a:t>
            </a:fld>
            <a:endParaRPr lang="en-GB" dirty="0"/>
          </a:p>
        </p:txBody>
      </p:sp>
      <p:sp>
        <p:nvSpPr>
          <p:cNvPr id="4" name="Content Placeholder 3">
            <a:extLst>
              <a:ext uri="{FF2B5EF4-FFF2-40B4-BE49-F238E27FC236}">
                <a16:creationId xmlns:a16="http://schemas.microsoft.com/office/drawing/2014/main" id="{5B71F469-4710-4881-9BB5-41B79C63F085}"/>
              </a:ext>
            </a:extLst>
          </p:cNvPr>
          <p:cNvSpPr>
            <a:spLocks noGrp="1"/>
          </p:cNvSpPr>
          <p:nvPr>
            <p:ph sz="quarter" idx="12"/>
          </p:nvPr>
        </p:nvSpPr>
        <p:spPr/>
        <p:txBody>
          <a:bodyPr>
            <a:normAutofit lnSpcReduction="10000"/>
          </a:bodyPr>
          <a:lstStyle/>
          <a:p>
            <a:pPr marL="457200" indent="-457200">
              <a:buFont typeface="+mj-lt"/>
              <a:buAutoNum type="arabicPeriod"/>
            </a:pPr>
            <a:r>
              <a:rPr lang="en-US" dirty="0"/>
              <a:t>Evaluate the scientific basis for action levels – </a:t>
            </a:r>
          </a:p>
          <a:p>
            <a:pPr lvl="1"/>
            <a:r>
              <a:rPr lang="en-US" dirty="0"/>
              <a:t>FDA will evaluate existing information and data from routine testing of the food supply, research, and data on chemical analytical methods, toxicological assays, exposure and risk assessments, and other relevant scientific information. </a:t>
            </a:r>
          </a:p>
          <a:p>
            <a:pPr lvl="1"/>
            <a:r>
              <a:rPr lang="en-US" dirty="0"/>
              <a:t>The FDA will engage in a process involving stakeholders, advisory committees, public workshops, and/or consultation with scientific experts, federal agency partners, and other stakeholders to establish interim reference levels (</a:t>
            </a:r>
            <a:r>
              <a:rPr lang="en-US" dirty="0" err="1"/>
              <a:t>IRLs</a:t>
            </a:r>
            <a:r>
              <a:rPr lang="en-US" dirty="0"/>
              <a:t>) for certain toxic elements as appropriate. An </a:t>
            </a:r>
            <a:r>
              <a:rPr lang="en-US" dirty="0" err="1"/>
              <a:t>IRL</a:t>
            </a:r>
            <a:r>
              <a:rPr lang="en-US" dirty="0"/>
              <a:t> is a measure of exposure from food that the FDA may use to determine if the amount of exposure to an individual element across foods could result in a specific health impact.</a:t>
            </a:r>
          </a:p>
          <a:p>
            <a:pPr marL="457200" indent="-457200">
              <a:buFont typeface="+mj-lt"/>
              <a:buAutoNum type="arabicPeriod"/>
            </a:pPr>
            <a:r>
              <a:rPr lang="en-US" dirty="0"/>
              <a:t>Propose action levels – </a:t>
            </a:r>
          </a:p>
          <a:p>
            <a:pPr lvl="1"/>
            <a:r>
              <a:rPr lang="en-US" dirty="0"/>
              <a:t>The </a:t>
            </a:r>
            <a:r>
              <a:rPr lang="en-US" dirty="0" err="1"/>
              <a:t>IRLs</a:t>
            </a:r>
            <a:r>
              <a:rPr lang="en-US" dirty="0"/>
              <a:t> may be among the key factors that inform the development of the proposed action levels for certain toxic elements in categories of baby foods (e.g., cereals, infant formula, pureed fruits and vegetables) and other foods commonly eaten by babies and young children.</a:t>
            </a:r>
          </a:p>
        </p:txBody>
      </p:sp>
      <p:sp>
        <p:nvSpPr>
          <p:cNvPr id="5" name="Title 4">
            <a:extLst>
              <a:ext uri="{FF2B5EF4-FFF2-40B4-BE49-F238E27FC236}">
                <a16:creationId xmlns:a16="http://schemas.microsoft.com/office/drawing/2014/main" id="{345C0657-CF4E-4F4C-AE50-E93152D4C1F2}"/>
              </a:ext>
            </a:extLst>
          </p:cNvPr>
          <p:cNvSpPr>
            <a:spLocks noGrp="1"/>
          </p:cNvSpPr>
          <p:nvPr>
            <p:ph type="title"/>
          </p:nvPr>
        </p:nvSpPr>
        <p:spPr/>
        <p:txBody>
          <a:bodyPr/>
          <a:lstStyle/>
          <a:p>
            <a:r>
              <a:rPr lang="en-US" dirty="0"/>
              <a:t>Closer to Zero – Four Stages</a:t>
            </a:r>
          </a:p>
        </p:txBody>
      </p:sp>
    </p:spTree>
    <p:extLst>
      <p:ext uri="{BB962C8B-B14F-4D97-AF65-F5344CB8AC3E}">
        <p14:creationId xmlns:p14="http://schemas.microsoft.com/office/powerpoint/2010/main" val="327313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C90619-BB1C-4F99-B0B0-5699E3627258}"/>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01786F90-142B-440C-8A4E-3D145E40ECE8}"/>
              </a:ext>
            </a:extLst>
          </p:cNvPr>
          <p:cNvSpPr>
            <a:spLocks noGrp="1"/>
          </p:cNvSpPr>
          <p:nvPr>
            <p:ph type="sldNum" sz="quarter" idx="4"/>
          </p:nvPr>
        </p:nvSpPr>
        <p:spPr/>
        <p:txBody>
          <a:bodyPr/>
          <a:lstStyle/>
          <a:p>
            <a:r>
              <a:rPr lang="en-GB"/>
              <a:t>|  </a:t>
            </a:r>
            <a:fld id="{6967D197-2218-4700-B211-63EF06F51A7E}" type="slidenum">
              <a:rPr lang="en-GB" smtClean="0"/>
              <a:pPr/>
              <a:t>7</a:t>
            </a:fld>
            <a:endParaRPr lang="en-GB" dirty="0"/>
          </a:p>
        </p:txBody>
      </p:sp>
      <p:sp>
        <p:nvSpPr>
          <p:cNvPr id="4" name="Content Placeholder 3">
            <a:extLst>
              <a:ext uri="{FF2B5EF4-FFF2-40B4-BE49-F238E27FC236}">
                <a16:creationId xmlns:a16="http://schemas.microsoft.com/office/drawing/2014/main" id="{3A92D18C-6472-4B98-88D1-97F31B6B3F86}"/>
              </a:ext>
            </a:extLst>
          </p:cNvPr>
          <p:cNvSpPr>
            <a:spLocks noGrp="1"/>
          </p:cNvSpPr>
          <p:nvPr>
            <p:ph sz="quarter" idx="12"/>
          </p:nvPr>
        </p:nvSpPr>
        <p:spPr/>
        <p:txBody>
          <a:bodyPr>
            <a:normAutofit fontScale="92500"/>
          </a:bodyPr>
          <a:lstStyle/>
          <a:p>
            <a:pPr marL="457200" indent="-457200">
              <a:buFont typeface="+mj-lt"/>
              <a:buAutoNum type="arabicPeriod" startAt="3"/>
            </a:pPr>
            <a:r>
              <a:rPr lang="en-US" dirty="0"/>
              <a:t>Consult with stakeholders on proposed action levels, including the achievability and feasibility of action levels –</a:t>
            </a:r>
          </a:p>
          <a:p>
            <a:pPr lvl="1"/>
            <a:r>
              <a:rPr lang="en-US" dirty="0"/>
              <a:t>For each toxic element in every identified food category, the FDA will gather data and other information through a process of consultation which could include workshops, scientific meetings, and collaboration with federal partners to assess the achievability and feasibility of the proposed action levels and the timeframes for reaching them.</a:t>
            </a:r>
          </a:p>
          <a:p>
            <a:pPr marL="457200" indent="-457200">
              <a:buFont typeface="+mj-lt"/>
              <a:buAutoNum type="arabicPeriod" startAt="3"/>
            </a:pPr>
            <a:r>
              <a:rPr lang="en-US" dirty="0"/>
              <a:t>Finalize action levels –</a:t>
            </a:r>
          </a:p>
          <a:p>
            <a:pPr lvl="1"/>
            <a:r>
              <a:rPr lang="en-US" dirty="0"/>
              <a:t>The FDA will use the information gathered from stakeholders, updated scientific research, and routine monitoring of data to make any needed adjustments and finalize action levels.</a:t>
            </a:r>
          </a:p>
          <a:p>
            <a:r>
              <a:rPr lang="en-US" dirty="0"/>
              <a:t>Once final action levels are published, FDA will establish a timeframe for assessing industry’s progress toward meeting the action levels and recommence the cycle to determine if the scientific data support efforts to further adjust the action levels. </a:t>
            </a:r>
          </a:p>
        </p:txBody>
      </p:sp>
      <p:sp>
        <p:nvSpPr>
          <p:cNvPr id="5" name="Title 4">
            <a:extLst>
              <a:ext uri="{FF2B5EF4-FFF2-40B4-BE49-F238E27FC236}">
                <a16:creationId xmlns:a16="http://schemas.microsoft.com/office/drawing/2014/main" id="{6965F1DC-8D30-4D39-83A3-149112445BCC}"/>
              </a:ext>
            </a:extLst>
          </p:cNvPr>
          <p:cNvSpPr>
            <a:spLocks noGrp="1"/>
          </p:cNvSpPr>
          <p:nvPr>
            <p:ph type="title"/>
          </p:nvPr>
        </p:nvSpPr>
        <p:spPr/>
        <p:txBody>
          <a:bodyPr/>
          <a:lstStyle/>
          <a:p>
            <a:r>
              <a:rPr lang="en-US" dirty="0"/>
              <a:t>Closer to Zero – Four Stages</a:t>
            </a:r>
          </a:p>
        </p:txBody>
      </p:sp>
    </p:spTree>
    <p:extLst>
      <p:ext uri="{BB962C8B-B14F-4D97-AF65-F5344CB8AC3E}">
        <p14:creationId xmlns:p14="http://schemas.microsoft.com/office/powerpoint/2010/main" val="387353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1C52C5-817A-4971-9982-DBFDDDD10C16}"/>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AA078D4A-0765-4CD2-B6AF-D2F3479003EF}"/>
              </a:ext>
            </a:extLst>
          </p:cNvPr>
          <p:cNvSpPr>
            <a:spLocks noGrp="1"/>
          </p:cNvSpPr>
          <p:nvPr>
            <p:ph type="sldNum" sz="quarter" idx="4"/>
          </p:nvPr>
        </p:nvSpPr>
        <p:spPr/>
        <p:txBody>
          <a:bodyPr/>
          <a:lstStyle/>
          <a:p>
            <a:r>
              <a:rPr lang="en-GB"/>
              <a:t>|  </a:t>
            </a:r>
            <a:fld id="{6967D197-2218-4700-B211-63EF06F51A7E}" type="slidenum">
              <a:rPr lang="en-GB" smtClean="0"/>
              <a:pPr/>
              <a:t>8</a:t>
            </a:fld>
            <a:endParaRPr lang="en-GB" dirty="0"/>
          </a:p>
        </p:txBody>
      </p:sp>
      <p:sp>
        <p:nvSpPr>
          <p:cNvPr id="4" name="Content Placeholder 3">
            <a:extLst>
              <a:ext uri="{FF2B5EF4-FFF2-40B4-BE49-F238E27FC236}">
                <a16:creationId xmlns:a16="http://schemas.microsoft.com/office/drawing/2014/main" id="{21937845-840E-487A-ABDB-E41D1DE41EBF}"/>
              </a:ext>
            </a:extLst>
          </p:cNvPr>
          <p:cNvSpPr>
            <a:spLocks noGrp="1"/>
          </p:cNvSpPr>
          <p:nvPr>
            <p:ph sz="quarter" idx="12"/>
          </p:nvPr>
        </p:nvSpPr>
        <p:spPr/>
        <p:txBody>
          <a:bodyPr>
            <a:normAutofit/>
          </a:bodyPr>
          <a:lstStyle/>
          <a:p>
            <a:r>
              <a:rPr lang="en-US" u="sng" dirty="0"/>
              <a:t>Phase 1</a:t>
            </a:r>
            <a:r>
              <a:rPr lang="en-US" dirty="0"/>
              <a:t>: April 2021 – April 2022</a:t>
            </a:r>
          </a:p>
          <a:p>
            <a:pPr lvl="1"/>
            <a:r>
              <a:rPr lang="en-US" b="1" dirty="0"/>
              <a:t>Lead</a:t>
            </a:r>
            <a:r>
              <a:rPr lang="en-US" dirty="0"/>
              <a:t>: The FDA will propose action levels in certain foods eaten by babies and young children, considering the </a:t>
            </a:r>
            <a:r>
              <a:rPr lang="en-US" dirty="0" err="1"/>
              <a:t>IRLs</a:t>
            </a:r>
            <a:r>
              <a:rPr lang="en-US" dirty="0"/>
              <a:t> for dietary lead the FDA has published and other data. The FDA will also consult with stakeholders to assess the feasibility of achieving those levels, among other things.</a:t>
            </a:r>
          </a:p>
          <a:p>
            <a:pPr lvl="1"/>
            <a:r>
              <a:rPr lang="en-US" b="1" dirty="0"/>
              <a:t>Arsenic</a:t>
            </a:r>
            <a:r>
              <a:rPr lang="en-US" dirty="0"/>
              <a:t>: The FDA will gather data through a consultative process to work toward establishing an </a:t>
            </a:r>
            <a:r>
              <a:rPr lang="en-US" dirty="0" err="1"/>
              <a:t>IRL</a:t>
            </a:r>
            <a:r>
              <a:rPr lang="en-US" dirty="0"/>
              <a:t>.</a:t>
            </a:r>
          </a:p>
          <a:p>
            <a:pPr lvl="1"/>
            <a:r>
              <a:rPr lang="en-US" b="1" dirty="0"/>
              <a:t>All toxins</a:t>
            </a:r>
            <a:r>
              <a:rPr lang="en-US" dirty="0"/>
              <a:t>: The FDA will (1) provide resources to industry on best practices for reducing or preventing lead contamination and (2) complete a sampling assignment for baby foods.</a:t>
            </a:r>
          </a:p>
        </p:txBody>
      </p:sp>
      <p:sp>
        <p:nvSpPr>
          <p:cNvPr id="5" name="Title 4">
            <a:extLst>
              <a:ext uri="{FF2B5EF4-FFF2-40B4-BE49-F238E27FC236}">
                <a16:creationId xmlns:a16="http://schemas.microsoft.com/office/drawing/2014/main" id="{84B059B6-3A02-4EF6-938C-3AD328830116}"/>
              </a:ext>
            </a:extLst>
          </p:cNvPr>
          <p:cNvSpPr>
            <a:spLocks noGrp="1"/>
          </p:cNvSpPr>
          <p:nvPr>
            <p:ph type="title"/>
          </p:nvPr>
        </p:nvSpPr>
        <p:spPr/>
        <p:txBody>
          <a:bodyPr/>
          <a:lstStyle/>
          <a:p>
            <a:r>
              <a:rPr lang="en-US" dirty="0"/>
              <a:t>Closer to Zero – Three Phases for FDA’s Planned Actions</a:t>
            </a:r>
          </a:p>
        </p:txBody>
      </p:sp>
    </p:spTree>
    <p:extLst>
      <p:ext uri="{BB962C8B-B14F-4D97-AF65-F5344CB8AC3E}">
        <p14:creationId xmlns:p14="http://schemas.microsoft.com/office/powerpoint/2010/main" val="409942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0D49E3-59EF-4BB4-8810-D461053EB9DA}"/>
              </a:ext>
            </a:extLst>
          </p:cNvPr>
          <p:cNvSpPr>
            <a:spLocks noGrp="1"/>
          </p:cNvSpPr>
          <p:nvPr>
            <p:ph type="ftr" sz="quarter" idx="3"/>
          </p:nvPr>
        </p:nvSpPr>
        <p:spPr/>
        <p:txBody>
          <a:bodyPr/>
          <a:lstStyle/>
          <a:p>
            <a:pPr algn="r"/>
            <a:r>
              <a:rPr lang="de-DE"/>
              <a:t>Hogan Lovells</a:t>
            </a:r>
            <a:endParaRPr lang="de-DE" dirty="0"/>
          </a:p>
        </p:txBody>
      </p:sp>
      <p:sp>
        <p:nvSpPr>
          <p:cNvPr id="3" name="Slide Number Placeholder 2">
            <a:extLst>
              <a:ext uri="{FF2B5EF4-FFF2-40B4-BE49-F238E27FC236}">
                <a16:creationId xmlns:a16="http://schemas.microsoft.com/office/drawing/2014/main" id="{61D6663D-3F41-4B4A-B730-41972856008D}"/>
              </a:ext>
            </a:extLst>
          </p:cNvPr>
          <p:cNvSpPr>
            <a:spLocks noGrp="1"/>
          </p:cNvSpPr>
          <p:nvPr>
            <p:ph type="sldNum" sz="quarter" idx="4"/>
          </p:nvPr>
        </p:nvSpPr>
        <p:spPr/>
        <p:txBody>
          <a:bodyPr/>
          <a:lstStyle/>
          <a:p>
            <a:r>
              <a:rPr lang="en-GB"/>
              <a:t>|  </a:t>
            </a:r>
            <a:fld id="{6967D197-2218-4700-B211-63EF06F51A7E}" type="slidenum">
              <a:rPr lang="en-GB" smtClean="0"/>
              <a:pPr/>
              <a:t>9</a:t>
            </a:fld>
            <a:endParaRPr lang="en-GB" dirty="0"/>
          </a:p>
        </p:txBody>
      </p:sp>
      <p:sp>
        <p:nvSpPr>
          <p:cNvPr id="4" name="Content Placeholder 3">
            <a:extLst>
              <a:ext uri="{FF2B5EF4-FFF2-40B4-BE49-F238E27FC236}">
                <a16:creationId xmlns:a16="http://schemas.microsoft.com/office/drawing/2014/main" id="{C45D4F0B-97D3-453C-A839-F55405181A85}"/>
              </a:ext>
            </a:extLst>
          </p:cNvPr>
          <p:cNvSpPr>
            <a:spLocks noGrp="1"/>
          </p:cNvSpPr>
          <p:nvPr>
            <p:ph sz="quarter" idx="12"/>
          </p:nvPr>
        </p:nvSpPr>
        <p:spPr/>
        <p:txBody>
          <a:bodyPr>
            <a:normAutofit fontScale="92500" lnSpcReduction="10000"/>
          </a:bodyPr>
          <a:lstStyle/>
          <a:p>
            <a:r>
              <a:rPr lang="en-US" u="sng" dirty="0"/>
              <a:t>Phase 2</a:t>
            </a:r>
            <a:r>
              <a:rPr lang="en-US" dirty="0"/>
              <a:t>: April 2022 – April 2024</a:t>
            </a:r>
          </a:p>
          <a:p>
            <a:pPr lvl="1"/>
            <a:r>
              <a:rPr lang="en-US" b="1" dirty="0"/>
              <a:t>Lead</a:t>
            </a:r>
            <a:r>
              <a:rPr lang="en-US" dirty="0"/>
              <a:t>: The FDA will finalize action levels for lead in categories of foods consumed by babies and young children.</a:t>
            </a:r>
          </a:p>
          <a:p>
            <a:pPr lvl="1"/>
            <a:r>
              <a:rPr lang="en-US" b="1" dirty="0"/>
              <a:t>Arsenic</a:t>
            </a:r>
            <a:r>
              <a:rPr lang="en-US" dirty="0"/>
              <a:t>: The FDA will (1) propose action levels in certain foods eaten by babies and young children and (2) consult with stakeholders to assess the feasibility of achieving those levels, among other things.</a:t>
            </a:r>
          </a:p>
          <a:p>
            <a:pPr lvl="1"/>
            <a:r>
              <a:rPr lang="en-US" b="1" dirty="0"/>
              <a:t>Cadmium and Mercury</a:t>
            </a:r>
            <a:r>
              <a:rPr lang="en-US" dirty="0"/>
              <a:t>: The FDA will gather data through a consultative process to work toward establishing an </a:t>
            </a:r>
            <a:r>
              <a:rPr lang="en-US" dirty="0" err="1"/>
              <a:t>IRL</a:t>
            </a:r>
            <a:r>
              <a:rPr lang="en-US" dirty="0"/>
              <a:t>.</a:t>
            </a:r>
          </a:p>
          <a:p>
            <a:pPr lvl="1"/>
            <a:r>
              <a:rPr lang="en-US" b="1" dirty="0"/>
              <a:t>All toxins</a:t>
            </a:r>
            <a:r>
              <a:rPr lang="en-US" dirty="0"/>
              <a:t>: The FDA will:</a:t>
            </a:r>
          </a:p>
          <a:p>
            <a:pPr lvl="2"/>
            <a:r>
              <a:rPr lang="en-US" dirty="0"/>
              <a:t>Issue a guidance chapter on chemical hazards in the Draft Guidance for Industry on Hazard Analysis and Risk-Based Preventive Controls for Human Food.</a:t>
            </a:r>
          </a:p>
          <a:p>
            <a:pPr lvl="2"/>
            <a:r>
              <a:rPr lang="en-US" dirty="0"/>
              <a:t>Publish results from the sampling assignment for baby foods.</a:t>
            </a:r>
          </a:p>
          <a:p>
            <a:pPr lvl="2"/>
            <a:r>
              <a:rPr lang="en-US" dirty="0"/>
              <a:t>Publish Total Diet Study results (to occur biennially).</a:t>
            </a:r>
          </a:p>
          <a:p>
            <a:pPr lvl="2"/>
            <a:r>
              <a:rPr lang="en-US" dirty="0"/>
              <a:t>Publish exposure assessments for children to toxic elements (to occur biennially).</a:t>
            </a:r>
          </a:p>
        </p:txBody>
      </p:sp>
      <p:sp>
        <p:nvSpPr>
          <p:cNvPr id="5" name="Title 4">
            <a:extLst>
              <a:ext uri="{FF2B5EF4-FFF2-40B4-BE49-F238E27FC236}">
                <a16:creationId xmlns:a16="http://schemas.microsoft.com/office/drawing/2014/main" id="{06239C6F-53C9-4922-A329-BB1826E88399}"/>
              </a:ext>
            </a:extLst>
          </p:cNvPr>
          <p:cNvSpPr>
            <a:spLocks noGrp="1"/>
          </p:cNvSpPr>
          <p:nvPr>
            <p:ph type="title"/>
          </p:nvPr>
        </p:nvSpPr>
        <p:spPr/>
        <p:txBody>
          <a:bodyPr/>
          <a:lstStyle/>
          <a:p>
            <a:r>
              <a:rPr lang="en-US" dirty="0"/>
              <a:t>Closer to Zero – Three Phases for FDA’s Planned Actions</a:t>
            </a:r>
          </a:p>
        </p:txBody>
      </p:sp>
    </p:spTree>
    <p:extLst>
      <p:ext uri="{BB962C8B-B14F-4D97-AF65-F5344CB8AC3E}">
        <p14:creationId xmlns:p14="http://schemas.microsoft.com/office/powerpoint/2010/main" val="3999612303"/>
      </p:ext>
    </p:extLst>
  </p:cSld>
  <p:clrMapOvr>
    <a:masterClrMapping/>
  </p:clrMapOvr>
</p:sld>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extLst>
    <a:ext uri="{05A4C25C-085E-4340-85A3-A5531E510DB2}">
      <thm15:themeFamily xmlns:thm15="http://schemas.microsoft.com/office/thememl/2012/main" name="06411 Firmwide PPT 03 TW.pptx" id="{1AF0E3BD-D28D-4132-B1DA-5C21D8A57D40}" vid="{0C9DC2D9-8C85-4BB0-8013-1AA00E60B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1637</Words>
  <Application>Microsoft Office PowerPoint</Application>
  <PresentationFormat>On-screen Show (16:9)</PresentationFormat>
  <Paragraphs>115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Telefonica Text</vt:lpstr>
      <vt:lpstr>Blank</vt:lpstr>
      <vt:lpstr>FDA’s “Closer to Zero” and the Future of Federal Heavy Metal Regulation</vt:lpstr>
      <vt:lpstr>Agenda</vt:lpstr>
      <vt:lpstr>Background/Timeline</vt:lpstr>
      <vt:lpstr>Background/Timeline</vt:lpstr>
      <vt:lpstr>Closer to Zero – Overview </vt:lpstr>
      <vt:lpstr>Closer to Zero – Four Stages</vt:lpstr>
      <vt:lpstr>Closer to Zero – Four Stages</vt:lpstr>
      <vt:lpstr>Closer to Zero – Three Phases for FDA’s Planned Actions</vt:lpstr>
      <vt:lpstr>Closer to Zero – Three Phases for FDA’s Planned Actions</vt:lpstr>
      <vt:lpstr>Closer to Zero – Three Phases for FDA’s Planned Actions</vt:lpstr>
      <vt:lpstr>Closer to Zero – Additional Plans</vt:lpstr>
      <vt:lpstr>Forecast for the Future </vt:lpstr>
      <vt:lpstr>Questions?</vt:lpstr>
      <vt:lpstr>PowerPoint Presentation</vt:lpstr>
    </vt:vector>
  </TitlesOfParts>
  <Company>Hogan Lovells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FDA’s “Closer to Zero” and the Future of Federal Heavy Metal Regulation</dc:title>
  <dc:creator>hermimg</dc:creator>
  <cp:lastModifiedBy>Barrem</cp:lastModifiedBy>
  <cp:revision>8</cp:revision>
  <dcterms:created xsi:type="dcterms:W3CDTF">2021-07-12T13:57:49Z</dcterms:created>
  <dcterms:modified xsi:type="dcterms:W3CDTF">2021-07-13T14:06:48Z</dcterms:modified>
</cp:coreProperties>
</file>