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68" r:id="rId3"/>
    <p:sldId id="269" r:id="rId4"/>
    <p:sldId id="270" r:id="rId5"/>
    <p:sldId id="271" r:id="rId6"/>
    <p:sldId id="281" r:id="rId7"/>
    <p:sldId id="272" r:id="rId8"/>
    <p:sldId id="273" r:id="rId9"/>
    <p:sldId id="280" r:id="rId10"/>
    <p:sldId id="274" r:id="rId11"/>
    <p:sldId id="258" r:id="rId12"/>
    <p:sldId id="259" r:id="rId13"/>
    <p:sldId id="275" r:id="rId14"/>
    <p:sldId id="283" r:id="rId15"/>
    <p:sldId id="276" r:id="rId16"/>
    <p:sldId id="277" r:id="rId17"/>
    <p:sldId id="278" r:id="rId18"/>
    <p:sldId id="282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CC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52342924_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5" name="Picture 14" descr="ASTALOGO_Annual14_brown.png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76600" y="533400"/>
            <a:ext cx="2149365" cy="2129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000052342924_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590800"/>
            <a:ext cx="9144000" cy="426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invGray">
          <a:xfrm>
            <a:off x="0" y="254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STALOGO_Annual14_brown.png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7924800" y="5557025"/>
            <a:ext cx="1066800" cy="10571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STALOGO_Annual14_brown.png"/>
          <p:cNvPicPr>
            <a:picLocks noChangeAspect="1"/>
          </p:cNvPicPr>
          <p:nvPr userDrawn="1"/>
        </p:nvPicPr>
        <p:blipFill>
          <a:blip r:embed="rId13" cstate="print">
            <a:lum bright="70000" contrast="-70000"/>
          </a:blip>
          <a:stretch>
            <a:fillRect/>
          </a:stretch>
        </p:blipFill>
        <p:spPr>
          <a:xfrm>
            <a:off x="7985235" y="70244"/>
            <a:ext cx="1082565" cy="10727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6FC035D-FB3E-4344-8F4F-15712A6019B9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3F744B1-80EB-4DBA-8910-09FC522242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ASTA Update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Cheryl Deem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Things to do before I die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Pet a baby llama at Machu Picchu/go to Galapagos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IMG_0471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3" r="17250"/>
          <a:stretch>
            <a:fillRect/>
          </a:stretch>
        </p:blipFill>
        <p:spPr>
          <a:xfrm>
            <a:off x="6858000" y="1371600"/>
            <a:ext cx="2286000" cy="2798064"/>
          </a:xfrm>
        </p:spPr>
      </p:pic>
      <p:pic>
        <p:nvPicPr>
          <p:cNvPr id="5" name="Picture 4" descr="IMG_04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989"/>
            <a:ext cx="3657411" cy="2743011"/>
          </a:xfrm>
          <a:prstGeom prst="rect">
            <a:avLst/>
          </a:prstGeom>
        </p:spPr>
      </p:pic>
      <p:pic>
        <p:nvPicPr>
          <p:cNvPr id="7" name="Picture 6" descr="P814E04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>
          <a:xfrm>
            <a:off x="0" y="1066800"/>
            <a:ext cx="4268997" cy="3048000"/>
          </a:xfrm>
          <a:prstGeom prst="rect">
            <a:avLst/>
          </a:prstGeom>
        </p:spPr>
      </p:pic>
      <p:pic>
        <p:nvPicPr>
          <p:cNvPr id="9" name="Picture 8" descr="P822049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48"/>
          <a:stretch>
            <a:fillRect/>
          </a:stretch>
        </p:blipFill>
        <p:spPr>
          <a:xfrm>
            <a:off x="7010400" y="4581144"/>
            <a:ext cx="2108436" cy="2276856"/>
          </a:xfrm>
          <a:prstGeom prst="rect">
            <a:avLst/>
          </a:prstGeom>
        </p:spPr>
      </p:pic>
      <p:pic>
        <p:nvPicPr>
          <p:cNvPr id="11" name="Picture 10" descr="IMG_158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267200"/>
            <a:ext cx="3048000" cy="2286000"/>
          </a:xfrm>
          <a:prstGeom prst="rect">
            <a:avLst/>
          </a:prstGeom>
        </p:spPr>
      </p:pic>
      <p:pic>
        <p:nvPicPr>
          <p:cNvPr id="12" name="Picture 11" descr="P822066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0" t="10000" r="5000"/>
          <a:stretch>
            <a:fillRect/>
          </a:stretch>
        </p:blipFill>
        <p:spPr>
          <a:xfrm>
            <a:off x="4267200" y="1905000"/>
            <a:ext cx="25908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Things to do before I die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Obtain import tolerances for pesticide residues on spices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epa_log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66131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Import Tolerances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Lois Rossi outlined – EPA pilot to submit other national reviews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Currently reviewing Codex and EU tolerances to identify options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Hope to develop petition and submit by end of year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Could have word of approval in 2018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Import Tolerances - Issues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Best if we have support of registrant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Issues such as risk cup will by factor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Cost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$53,000 fee for submission of petition for 1 pesticide covering as many spices as data/national review support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ASTA likely to qualify for 75% small business waiver - $13,250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Plus:  Ed Ruckert, Lois Rossi consulting fees for petition development/work with EPA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640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Import Tolerances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Bottom line: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There is a path forward (finally)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Will be lengthy process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Costly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Volume of tolerances will depend on available national reviews</a:t>
            </a:r>
          </a:p>
          <a:p>
            <a:pPr lvl="1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Cooperation with Vietnam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position being jointly funded by IDH (SSI), ASTA and ESA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ESA focus on compliance with EU MRLs for pesticide residues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ASTA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ban use of chemicals not permitted in US, understand current tolerance situation in US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Assuming project for import tolerances is successful US tolerances will eventually be similar to EU/Codex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support ESA focus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634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FSVP for Brokers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Recent discussions have highlighted concerns about gaps/lack of understanding of role of </a:t>
            </a:r>
            <a:r>
              <a:rPr lang="en-US" u="sng" dirty="0" smtClean="0">
                <a:solidFill>
                  <a:schemeClr val="bg1"/>
                </a:solidFill>
              </a:rPr>
              <a:t>everyone</a:t>
            </a:r>
            <a:r>
              <a:rPr lang="en-US" dirty="0" smtClean="0">
                <a:solidFill>
                  <a:schemeClr val="bg1"/>
                </a:solidFill>
              </a:rPr>
              <a:t> in the supply chain on FSVP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Working to develop new FSVP Webinar to clarify roles &amp; responsibilities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December?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150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2018 Annual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Enhanced focus on networking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Extended morning break for meetings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ooms available to reserve in 2-hour blocks for meetings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RCNAPGLF_0005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738558"/>
            <a:ext cx="4038600" cy="2693746"/>
          </a:xfrm>
        </p:spPr>
      </p:pic>
    </p:spTree>
    <p:extLst>
      <p:ext uri="{BB962C8B-B14F-4D97-AF65-F5344CB8AC3E}">
        <p14:creationId xmlns="" xmlns:p14="http://schemas.microsoft.com/office/powerpoint/2010/main" val="4232744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2018 Pre-Conference Work</a:t>
            </a:r>
            <a:r>
              <a:rPr lang="en-US" dirty="0" smtClean="0"/>
              <a:t>shop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Economically Motivated Adulteration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John Spink of Michigan State University Food Fraud Initiative to keynote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Other speakers will look at specific problems in spice industry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Auditing schemes and how to prevent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New technologies for detection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05128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905000"/>
            <a:ext cx="8022336" cy="609600"/>
          </a:xfrm>
        </p:spPr>
        <p:txBody>
          <a:bodyPr>
            <a:normAutofit/>
          </a:bodyPr>
          <a:lstStyle/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7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Surrogates for Validation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ASTA/ILSI North America sponsored research to identify surrogates</a:t>
            </a:r>
          </a:p>
          <a:p>
            <a:r>
              <a:rPr lang="en-US" i="1" dirty="0">
                <a:solidFill>
                  <a:srgbClr val="000000"/>
                </a:solidFill>
              </a:rPr>
              <a:t>Enterococcus </a:t>
            </a:r>
            <a:r>
              <a:rPr lang="en-US" i="1" dirty="0" err="1">
                <a:solidFill>
                  <a:srgbClr val="000000"/>
                </a:solidFill>
              </a:rPr>
              <a:t>faecium</a:t>
            </a:r>
            <a:r>
              <a:rPr lang="en-US" dirty="0">
                <a:solidFill>
                  <a:srgbClr val="000000"/>
                </a:solidFill>
              </a:rPr>
              <a:t> NRRL B-</a:t>
            </a:r>
            <a:r>
              <a:rPr lang="en-US" dirty="0" smtClean="0">
                <a:solidFill>
                  <a:srgbClr val="000000"/>
                </a:solidFill>
              </a:rPr>
              <a:t>2354 equivalent surrogate for </a:t>
            </a:r>
            <a:r>
              <a:rPr lang="en-US" i="1" dirty="0" smtClean="0">
                <a:solidFill>
                  <a:srgbClr val="000000"/>
                </a:solidFill>
              </a:rPr>
              <a:t>Salmonella</a:t>
            </a:r>
            <a:r>
              <a:rPr lang="en-US" dirty="0" smtClean="0">
                <a:solidFill>
                  <a:srgbClr val="000000"/>
                </a:solidFill>
              </a:rPr>
              <a:t> suitable for: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Whole peppercorns &amp; cumin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ETO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Whole peppercorns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steam (not cumin)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Spices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irradiation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Surrogates for Validation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Researchers noted that usefulness of </a:t>
            </a:r>
            <a:r>
              <a:rPr lang="en-US" i="1" dirty="0" smtClean="0">
                <a:solidFill>
                  <a:srgbClr val="000000"/>
                </a:solidFill>
              </a:rPr>
              <a:t>E </a:t>
            </a:r>
            <a:r>
              <a:rPr lang="en-US" i="1" dirty="0" err="1" smtClean="0">
                <a:solidFill>
                  <a:srgbClr val="000000"/>
                </a:solidFill>
              </a:rPr>
              <a:t>faecium</a:t>
            </a:r>
            <a:r>
              <a:rPr lang="en-US" dirty="0" smtClean="0">
                <a:solidFill>
                  <a:srgbClr val="000000"/>
                </a:solidFill>
              </a:rPr>
              <a:t> as a surrogate for other spices must be tested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FDA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instances of reconditioning requiring data to show surrogate has been tested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ASTA’s spice list has 50+ spices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time and cost-prohibitive to test all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Surrogates for Validation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FDA is open to idea of grouping spices for testing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ASTA Task Force led by Dr. James Dickson of Iowa State University has reviewed</a:t>
            </a:r>
          </a:p>
          <a:p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roposal developed for discussion with FDA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Meeting being scheduled for initial review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Expect will require some back and forth to finalize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Surrogates for Validation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Testing will need to be conducted once agreement with FDA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Issues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Groupings will determine volume of additional research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Funding for work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Things to do before I die…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cdeem\AppData\Local\Microsoft\Windows\Temporary Internet Files\Content.IE5\B61X7DCN\msi_coffin___no_cover__by_allheartsgoboom-d6vgxha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012" y="1774825"/>
            <a:ext cx="4625975" cy="4625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Things to do before I die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Go to the Great Barrier Reef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IMG_E12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16" b="12516"/>
          <a:stretch>
            <a:fillRect/>
          </a:stretch>
        </p:blipFill>
        <p:spPr>
          <a:xfrm>
            <a:off x="1219200" y="1219200"/>
            <a:ext cx="4408764" cy="2478024"/>
          </a:xfrm>
        </p:spPr>
      </p:pic>
      <p:pic>
        <p:nvPicPr>
          <p:cNvPr id="5" name="Picture 4" descr="IMG_15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86" r="7143"/>
          <a:stretch>
            <a:fillRect/>
          </a:stretch>
        </p:blipFill>
        <p:spPr>
          <a:xfrm>
            <a:off x="5791200" y="3657600"/>
            <a:ext cx="3352800" cy="3200400"/>
          </a:xfrm>
          <a:prstGeom prst="rect">
            <a:avLst/>
          </a:prstGeom>
        </p:spPr>
      </p:pic>
      <p:pic>
        <p:nvPicPr>
          <p:cNvPr id="6" name="Picture 5" descr="IMG_109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040"/>
            <a:ext cx="4145280" cy="3108960"/>
          </a:xfrm>
          <a:prstGeom prst="rect">
            <a:avLst/>
          </a:prstGeom>
        </p:spPr>
      </p:pic>
      <p:pic>
        <p:nvPicPr>
          <p:cNvPr id="7" name="Picture 6" descr="IMG_13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47" b="4971"/>
          <a:stretch>
            <a:fillRect/>
          </a:stretch>
        </p:blipFill>
        <p:spPr>
          <a:xfrm>
            <a:off x="5943600" y="1066800"/>
            <a:ext cx="3091735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Things to do before I die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Go to Alaska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Content Placeholder 1" descr="IMG_036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15" t="12532" b="12532"/>
          <a:stretch>
            <a:fillRect/>
          </a:stretch>
        </p:blipFill>
        <p:spPr>
          <a:xfrm>
            <a:off x="4495800" y="1143000"/>
            <a:ext cx="4444744" cy="2798064"/>
          </a:xfrm>
        </p:spPr>
      </p:pic>
      <p:pic>
        <p:nvPicPr>
          <p:cNvPr id="4" name="Picture 3" descr="P81505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878"/>
          <a:stretch>
            <a:fillRect/>
          </a:stretch>
        </p:blipFill>
        <p:spPr>
          <a:xfrm>
            <a:off x="0" y="3886200"/>
            <a:ext cx="4267200" cy="2971800"/>
          </a:xfrm>
          <a:prstGeom prst="rect">
            <a:avLst/>
          </a:prstGeom>
        </p:spPr>
      </p:pic>
      <p:pic>
        <p:nvPicPr>
          <p:cNvPr id="7" name="Picture 6" descr="P81712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14" t="9524"/>
          <a:stretch>
            <a:fillRect/>
          </a:stretch>
        </p:blipFill>
        <p:spPr>
          <a:xfrm>
            <a:off x="5867400" y="3962400"/>
            <a:ext cx="3276600" cy="2895600"/>
          </a:xfrm>
          <a:prstGeom prst="rect">
            <a:avLst/>
          </a:prstGeom>
        </p:spPr>
      </p:pic>
      <p:pic>
        <p:nvPicPr>
          <p:cNvPr id="8" name="Picture 7" descr="P818157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86"/>
          <a:stretch>
            <a:fillRect/>
          </a:stretch>
        </p:blipFill>
        <p:spPr>
          <a:xfrm>
            <a:off x="0" y="1143000"/>
            <a:ext cx="4267200" cy="2743200"/>
          </a:xfrm>
          <a:prstGeom prst="rect">
            <a:avLst/>
          </a:prstGeom>
        </p:spPr>
      </p:pic>
      <p:pic>
        <p:nvPicPr>
          <p:cNvPr id="9" name="Picture 8" descr="P81609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14" t="28571" r="16071" b="28572"/>
          <a:stretch>
            <a:fillRect/>
          </a:stretch>
        </p:blipFill>
        <p:spPr>
          <a:xfrm>
            <a:off x="3657600" y="4114800"/>
            <a:ext cx="25908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Things to do before I die…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Go on safari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cdeem\Desktop\Lion.JPG"/>
          <p:cNvPicPr>
            <a:picLocks noChangeAspect="1" noChangeArrowheads="1"/>
          </p:cNvPicPr>
          <p:nvPr/>
        </p:nvPicPr>
        <p:blipFill>
          <a:blip r:embed="rId2" cstate="print"/>
          <a:srcRect l="19247" t="14273" r="13852" b="15356"/>
          <a:stretch>
            <a:fillRect/>
          </a:stretch>
        </p:blipFill>
        <p:spPr bwMode="auto">
          <a:xfrm>
            <a:off x="7010400" y="1295400"/>
            <a:ext cx="1828800" cy="2895600"/>
          </a:xfrm>
          <a:prstGeom prst="rect">
            <a:avLst/>
          </a:prstGeom>
          <a:noFill/>
        </p:spPr>
      </p:pic>
      <p:pic>
        <p:nvPicPr>
          <p:cNvPr id="1027" name="Picture 3" descr="C:\Users\cdeem\Desktop\photo.JPG"/>
          <p:cNvPicPr>
            <a:picLocks noChangeAspect="1" noChangeArrowheads="1"/>
          </p:cNvPicPr>
          <p:nvPr/>
        </p:nvPicPr>
        <p:blipFill>
          <a:blip r:embed="rId3" cstate="print"/>
          <a:srcRect l="21952" t="10381" b="18166"/>
          <a:stretch>
            <a:fillRect/>
          </a:stretch>
        </p:blipFill>
        <p:spPr bwMode="auto">
          <a:xfrm>
            <a:off x="6629400" y="4244582"/>
            <a:ext cx="1896492" cy="2613418"/>
          </a:xfrm>
          <a:prstGeom prst="rect">
            <a:avLst/>
          </a:prstGeom>
          <a:noFill/>
        </p:spPr>
      </p:pic>
      <p:pic>
        <p:nvPicPr>
          <p:cNvPr id="5" name="Picture 4" descr="DSC_004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56" r="3018"/>
          <a:stretch/>
        </p:blipFill>
        <p:spPr>
          <a:xfrm rot="16200000">
            <a:off x="-315468" y="3973068"/>
            <a:ext cx="3200400" cy="2569464"/>
          </a:xfrm>
          <a:prstGeom prst="rect">
            <a:avLst/>
          </a:prstGeom>
        </p:spPr>
      </p:pic>
      <p:pic>
        <p:nvPicPr>
          <p:cNvPr id="10" name="Content Placeholder 9" descr="DSC_0978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206" t="7684" b="7684"/>
          <a:stretch>
            <a:fillRect/>
          </a:stretch>
        </p:blipFill>
        <p:spPr>
          <a:xfrm>
            <a:off x="2819400" y="4059936"/>
            <a:ext cx="3225544" cy="2798064"/>
          </a:xfrm>
        </p:spPr>
      </p:pic>
      <p:pic>
        <p:nvPicPr>
          <p:cNvPr id="11" name="Picture 10" descr="DSC_008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11" r="18115" b="13242"/>
          <a:stretch>
            <a:fillRect/>
          </a:stretch>
        </p:blipFill>
        <p:spPr>
          <a:xfrm>
            <a:off x="1600200" y="990600"/>
            <a:ext cx="2526632" cy="2743200"/>
          </a:xfrm>
          <a:prstGeom prst="rect">
            <a:avLst/>
          </a:prstGeom>
        </p:spPr>
      </p:pic>
      <p:pic>
        <p:nvPicPr>
          <p:cNvPr id="12" name="Picture 11" descr="DSC_098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49" t="25114" r="21229" b="6393"/>
          <a:stretch>
            <a:fillRect/>
          </a:stretch>
        </p:blipFill>
        <p:spPr>
          <a:xfrm rot="16200000">
            <a:off x="4114801" y="1219199"/>
            <a:ext cx="3352799" cy="2286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583</TotalTime>
  <Words>501</Words>
  <Application>Microsoft Office PowerPoint</Application>
  <PresentationFormat>On-screen Show (4:3)</PresentationFormat>
  <Paragraphs>69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Module</vt:lpstr>
      <vt:lpstr>ASTA Update</vt:lpstr>
      <vt:lpstr>Surrogates for Validation</vt:lpstr>
      <vt:lpstr>Surrogates for Validation</vt:lpstr>
      <vt:lpstr>Surrogates for Validation</vt:lpstr>
      <vt:lpstr>Surrogates for Validation </vt:lpstr>
      <vt:lpstr>Things to do before I die…</vt:lpstr>
      <vt:lpstr>Things to do before I die… Go to the Great Barrier Reef  </vt:lpstr>
      <vt:lpstr>Things to do before I die… Go to Alaska </vt:lpstr>
      <vt:lpstr>Things to do before I die… Go on safari </vt:lpstr>
      <vt:lpstr>Things to do before I die… Pet a baby llama at Machu Picchu/go to Galapagos </vt:lpstr>
      <vt:lpstr>Things to do before I die…</vt:lpstr>
      <vt:lpstr>Import Tolerances</vt:lpstr>
      <vt:lpstr>Import Tolerances - Issues</vt:lpstr>
      <vt:lpstr>Import Tolerances</vt:lpstr>
      <vt:lpstr>Cooperation with Vietnam</vt:lpstr>
      <vt:lpstr>FSVP for Brokers</vt:lpstr>
      <vt:lpstr>2018 Annual Meeting</vt:lpstr>
      <vt:lpstr>2018 Pre-Conference Workshop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Margarita Passero</dc:creator>
  <cp:lastModifiedBy>ASTA</cp:lastModifiedBy>
  <cp:revision>63</cp:revision>
  <dcterms:created xsi:type="dcterms:W3CDTF">2017-08-23T19:48:11Z</dcterms:created>
  <dcterms:modified xsi:type="dcterms:W3CDTF">2017-10-09T19:16:03Z</dcterms:modified>
</cp:coreProperties>
</file>